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embeddings/oleObject1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710" r:id="rId5"/>
    <p:sldMasterId id="2147483691" r:id="rId6"/>
    <p:sldMasterId id="2147483673" r:id="rId7"/>
    <p:sldMasterId id="2147483694" r:id="rId8"/>
  </p:sldMasterIdLst>
  <p:notesMasterIdLst>
    <p:notesMasterId r:id="rId18"/>
  </p:notesMasterIdLst>
  <p:handoutMasterIdLst>
    <p:handoutMasterId r:id="rId19"/>
  </p:handoutMasterIdLst>
  <p:sldIdLst>
    <p:sldId id="256" r:id="rId17"/>
    <p:sldId id="257" r:id="rId16"/>
    <p:sldId id="258" r:id="rId15"/>
    <p:sldId id="259" r:id="rId14"/>
    <p:sldId id="260" r:id="rId13"/>
    <p:sldId id="261" r:id="rId12"/>
    <p:sldId id="262" r:id="rId11"/>
    <p:sldId id="263" r:id="rId10"/>
    <p:sldId id="264" r:id="rId9"/>
    <p:sldId id="265" r:id="rId26"/>
  </p:sldIdLst>
  <p:sldSz cx="12192000" cy="6858000"/>
  <p:notesSz cx="6797675" cy="9926638"/>
  <p:custDataLst>
    <p:tags r:id="rId20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rowth Kick-off" id="{00913B31-2E1B-4B0D-A73A-044F81C03ADF}">
          <p14:sldIdLst>
            <p14:sldId id="330"/>
            <p14:sldId id="2147474897"/>
            <p14:sldId id="2147474784"/>
            <p14:sldId id="2147474727"/>
            <p14:sldId id="2147474728"/>
            <p14:sldId id="2147474868"/>
            <p14:sldId id="2147474811"/>
            <p14:sldId id="2147474731"/>
            <p14:sldId id="2147474732"/>
          </p14:sldIdLst>
        </p14:section>
        <p14:section name="All Growth slides" id="{9C659CD6-5765-4293-B2FE-2D0AAE1E9AE2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4042" userDrawn="1">
          <p15:clr>
            <a:srgbClr val="A4A3A4"/>
          </p15:clr>
        </p15:guide>
        <p15:guide id="3" pos="166" userDrawn="1">
          <p15:clr>
            <a:srgbClr val="A4A3A4"/>
          </p15:clr>
        </p15:guide>
        <p15:guide id="4" orient="horz" pos="799" userDrawn="1">
          <p15:clr>
            <a:srgbClr val="A4A3A4"/>
          </p15:clr>
        </p15:guide>
        <p15:guide id="5" pos="7537" userDrawn="1">
          <p15:clr>
            <a:srgbClr val="A4A3A4"/>
          </p15:clr>
        </p15:guide>
        <p15:guide id="9" pos="3931" userDrawn="1">
          <p15:clr>
            <a:srgbClr val="A4A3A4"/>
          </p15:clr>
        </p15:guide>
        <p15:guide id="10" orient="horz" pos="1117" userDrawn="1">
          <p15:clr>
            <a:srgbClr val="A4A3A4"/>
          </p15:clr>
        </p15:guide>
        <p15:guide id="11" orient="horz" pos="2160" userDrawn="1">
          <p15:clr>
            <a:srgbClr val="A4A3A4"/>
          </p15:clr>
        </p15:guide>
        <p15:guide id="12" orient="horz" pos="2251" userDrawn="1">
          <p15:clr>
            <a:srgbClr val="A4A3A4"/>
          </p15:clr>
        </p15:guide>
        <p15:guide id="13" pos="374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  <p15:guide id="3" orient="horz" pos="3127" userDrawn="1">
          <p15:clr>
            <a:srgbClr val="A4A3A4"/>
          </p15:clr>
        </p15:guide>
        <p15:guide id="4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F7F7F7"/>
    <a:srgbClr val="1DB899"/>
    <a:srgbClr val="F6A320"/>
    <a:srgbClr val="C2E2B4"/>
    <a:srgbClr val="FEF3F2"/>
    <a:srgbClr val="68B445"/>
    <a:srgbClr val="F48179"/>
    <a:srgbClr val="0BBEEF"/>
    <a:srgbClr val="A4D4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Stijl, gemiddeld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3" autoAdjust="0"/>
    <p:restoredTop sz="86925" autoAdjust="0"/>
  </p:normalViewPr>
  <p:slideViewPr>
    <p:cSldViewPr snapToGrid="0">
      <p:cViewPr varScale="1">
        <p:scale>
          <a:sx n="68" d="100"/>
          <a:sy n="68" d="100"/>
        </p:scale>
        <p:origin x="1219" y="67"/>
      </p:cViewPr>
      <p:guideLst>
        <p:guide orient="horz" pos="4042"/>
        <p:guide pos="166"/>
        <p:guide orient="horz" pos="799"/>
        <p:guide pos="7537"/>
        <p:guide pos="3931"/>
        <p:guide orient="horz" pos="1117"/>
        <p:guide orient="horz" pos="2160"/>
        <p:guide orient="horz" pos="2251"/>
        <p:guide pos="374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  <p:guide orient="horz" pos="3127"/>
        <p:guide pos="2141"/>
      </p:guideLst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9" Type="http://schemas.openxmlformats.org/officeDocument/2006/relationships/slide" Target="slides/slide9.xml"/><Relationship Id="rId10" Type="http://schemas.openxmlformats.org/officeDocument/2006/relationships/slide" Target="slides/slide8.xml"/><Relationship Id="rId11" Type="http://schemas.openxmlformats.org/officeDocument/2006/relationships/slide" Target="slides/slide7.xml"/><Relationship Id="rId12" Type="http://schemas.openxmlformats.org/officeDocument/2006/relationships/slide" Target="slides/slide6.xml"/><Relationship Id="rId13" Type="http://schemas.openxmlformats.org/officeDocument/2006/relationships/slide" Target="slides/slide5.xml"/><Relationship Id="rId14" Type="http://schemas.openxmlformats.org/officeDocument/2006/relationships/slide" Target="slides/slide4.xml"/><Relationship Id="rId15" Type="http://schemas.openxmlformats.org/officeDocument/2006/relationships/slide" Target="slides/slide3.xml"/><Relationship Id="rId16" Type="http://schemas.openxmlformats.org/officeDocument/2006/relationships/slide" Target="slides/slide2.xml"/><Relationship Id="rId17" Type="http://schemas.openxmlformats.org/officeDocument/2006/relationships/slide" Target="slides/slide1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20" Type="http://schemas.openxmlformats.org/officeDocument/2006/relationships/tags" Target="tags/tag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25" Type="http://schemas.microsoft.com/office/2016/11/relationships/changesInfo" Target="changesInfos/changesInfo1.xml"/><Relationship Id="rId26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rjen van der Werf" userId="b77cb24148bbd98a" providerId="LiveId" clId="{E7223C61-0C75-4C0A-BB2E-20CEBE87EFBE}"/>
    <pc:docChg chg="delSld modSection">
      <pc:chgData name="Jurjen van der Werf" userId="b77cb24148bbd98a" providerId="LiveId" clId="{E7223C61-0C75-4C0A-BB2E-20CEBE87EFBE}" dt="2026-02-17T17:44:57.350" v="3" actId="47"/>
      <pc:docMkLst>
        <pc:docMk/>
      </pc:docMkLst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614538051" sldId="2147474650"/>
        </pc:sldMkLst>
      </pc:sldChg>
      <pc:sldChg chg="del">
        <pc:chgData name="Jurjen van der Werf" userId="b77cb24148bbd98a" providerId="LiveId" clId="{E7223C61-0C75-4C0A-BB2E-20CEBE87EFBE}" dt="2026-02-17T17:44:46.736" v="1" actId="47"/>
        <pc:sldMkLst>
          <pc:docMk/>
          <pc:sldMk cId="3803228211" sldId="2147474729"/>
        </pc:sldMkLst>
      </pc:sldChg>
      <pc:sldChg chg="del">
        <pc:chgData name="Jurjen van der Werf" userId="b77cb24148bbd98a" providerId="LiveId" clId="{E7223C61-0C75-4C0A-BB2E-20CEBE87EFBE}" dt="2026-02-17T17:44:50.178" v="2" actId="47"/>
        <pc:sldMkLst>
          <pc:docMk/>
          <pc:sldMk cId="2917132911" sldId="2147474730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3285831038" sldId="2147474734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3945046096" sldId="2147474774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866906756" sldId="2147474791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168485231" sldId="2147474792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610001451" sldId="2147474793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682905484" sldId="2147474795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321897149" sldId="2147474813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204413" sldId="2147474818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982350234" sldId="2147474822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2800079606" sldId="2147474825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3743600200" sldId="2147474827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294306829" sldId="2147474830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2774158065" sldId="2147474831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152955253" sldId="2147474839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3720967925" sldId="2147474846"/>
        </pc:sldMkLst>
      </pc:sldChg>
      <pc:sldChg chg="del">
        <pc:chgData name="Jurjen van der Werf" userId="b77cb24148bbd98a" providerId="LiveId" clId="{E7223C61-0C75-4C0A-BB2E-20CEBE87EFBE}" dt="2026-02-17T17:44:43.288" v="0" actId="47"/>
        <pc:sldMkLst>
          <pc:docMk/>
          <pc:sldMk cId="3508376233" sldId="2147474849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2801442552" sldId="2147474858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2686024666" sldId="2147474859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3578563758" sldId="2147474861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1673807293" sldId="2147474869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430030377" sldId="2147474870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976801072" sldId="2147474873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613430348" sldId="2147474874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2377526072" sldId="2147474875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409653822" sldId="2147474879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829968276" sldId="2147474882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1745885426" sldId="2147474885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3934247904" sldId="2147474898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1960596719" sldId="2147474899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921978935" sldId="2147474900"/>
        </pc:sldMkLst>
      </pc:sldChg>
      <pc:sldChg chg="del">
        <pc:chgData name="Jurjen van der Werf" userId="b77cb24148bbd98a" providerId="LiveId" clId="{E7223C61-0C75-4C0A-BB2E-20CEBE87EFBE}" dt="2026-02-17T17:44:57.350" v="3" actId="47"/>
        <pc:sldMkLst>
          <pc:docMk/>
          <pc:sldMk cId="3776396208" sldId="2147474902"/>
        </pc:sldMkLst>
      </pc:sldChg>
    </pc:docChg>
  </pc:docChgLst>
</pc:chgInfo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10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0.xlsx"/></Relationships>
</file>

<file path=ppt/charts/_rels/chart1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1.xlsx"/></Relationships>
</file>

<file path=ppt/charts/_rels/chart1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2.xlsx"/></Relationships>
</file>

<file path=ppt/charts/_rels/chart1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3.xlsx"/></Relationships>
</file>

<file path=ppt/charts/_rels/chart1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4.xlsx"/></Relationships>
</file>

<file path=ppt/charts/_rels/chart15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5.xlsx"/></Relationships>
</file>

<file path=ppt/charts/_rels/chart16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6.xlsx"/></Relationships>
</file>

<file path=ppt/charts/_rels/chart17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7.xlsx"/></Relationships>
</file>

<file path=ppt/charts/_rels/chart18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8.xlsx"/></Relationships>
</file>

<file path=ppt/charts/_rels/chart19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9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20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0.xlsx"/></Relationships>
</file>

<file path=ppt/charts/_rels/chart2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1.xlsx"/></Relationships>
</file>

<file path=ppt/charts/_rels/chart2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2.xlsx"/></Relationships>
</file>

<file path=ppt/charts/_rels/chart2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3.xlsx"/></Relationships>
</file>

<file path=ppt/charts/_rels/chart2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4.xlsx"/></Relationships>
</file>

<file path=ppt/charts/_rels/chart25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5.xlsx"/></Relationships>
</file>

<file path=ppt/charts/_rels/chart26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6.xlsx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_rels/chart5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5.xlsx"/></Relationships>
</file>

<file path=ppt/charts/_rels/chart6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6.xlsx"/></Relationships>
</file>

<file path=ppt/charts/_rels/chart7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7.xlsx"/></Relationships>
</file>

<file path=ppt/charts/_rels/chart8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8.xlsx"/></Relationships>
</file>

<file path=ppt/charts/_rels/chart9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000" b="1">
                <a:latin typeface="Aptos"/>
              </a:defRPr>
            </a:pPr>
            <a:r>
              <a:t>% by Product Type</a:t>
            </a:r>
          </a:p>
        </c:rich>
      </c:tx>
      <c:layout/>
      <c:overlay val="0"/>
    </c:title>
    <c:autoTitleDeleted val="0"/>
    <c:plotArea>
      <c:barChart>
        <c:barDir val="col"/>
        <c:grouping val="percentStacked"/>
        <c:ser>
          <c:idx val="0"/>
          <c:order val="0"/>
          <c:tx>
            <c:strRef>
              <c:f>Sheet1!$B$1</c:f>
              <c:strCache>
                <c:ptCount val="1"/>
                <c:pt idx="0">
                  <c:v>Pure Juices</c:v>
                </c:pt>
              </c:strCache>
            </c:strRef>
          </c:tx>
          <c:spPr>
            <a:solidFill>
              <a:srgbClr val="FF6B35"/>
            </a:solidFill>
          </c:spPr>
          <c:cat>
            <c:strRef>
              <c:f>Sheet1!$A$2:$A$8</c:f>
              <c:strCache>
                <c:ptCount val="7"/>
                <c:pt idx="0">
                  <c:v>Aldi</c:v>
                </c:pt>
                <c:pt idx="1">
                  <c:v>Lidl</c:v>
                </c:pt>
                <c:pt idx="2">
                  <c:v>M&amp;S</c:v>
                </c:pt>
                <c:pt idx="3">
                  <c:v>Sainsbury's</c:v>
                </c:pt>
                <c:pt idx="4">
                  <c:v>Tesco</c:v>
                </c:pt>
                <c:pt idx="5">
                  <c:v>Tesco Express</c:v>
                </c:pt>
                <c:pt idx="6">
                  <c:v>Waitrose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74.53703703703704</c:v>
                </c:pt>
                <c:pt idx="1">
                  <c:v>74.0</c:v>
                </c:pt>
                <c:pt idx="2">
                  <c:v>33.125</c:v>
                </c:pt>
                <c:pt idx="3">
                  <c:v>54.60251046025104</c:v>
                </c:pt>
                <c:pt idx="4">
                  <c:v>61.18210862619809</c:v>
                </c:pt>
                <c:pt idx="5">
                  <c:v>26.174496644295303</c:v>
                </c:pt>
                <c:pt idx="6">
                  <c:v>57.48987854251012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rgbClr val="004E89"/>
            </a:solidFill>
          </c:spPr>
          <c:cat>
            <c:strRef>
              <c:f>Sheet1!$A$2:$A$8</c:f>
              <c:strCache>
                <c:ptCount val="7"/>
                <c:pt idx="0">
                  <c:v>Aldi</c:v>
                </c:pt>
                <c:pt idx="1">
                  <c:v>Lidl</c:v>
                </c:pt>
                <c:pt idx="2">
                  <c:v>M&amp;S</c:v>
                </c:pt>
                <c:pt idx="3">
                  <c:v>Sainsbury's</c:v>
                </c:pt>
                <c:pt idx="4">
                  <c:v>Tesco</c:v>
                </c:pt>
                <c:pt idx="5">
                  <c:v>Tesco Express</c:v>
                </c:pt>
                <c:pt idx="6">
                  <c:v>Waitrose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12.037037037037036</c:v>
                </c:pt>
                <c:pt idx="1">
                  <c:v>2.666666666666667</c:v>
                </c:pt>
                <c:pt idx="2">
                  <c:v>25.624999999999996</c:v>
                </c:pt>
                <c:pt idx="3">
                  <c:v>6.694560669456067</c:v>
                </c:pt>
                <c:pt idx="4">
                  <c:v>4.952076677316294</c:v>
                </c:pt>
                <c:pt idx="5">
                  <c:v>48.99328859060403</c:v>
                </c:pt>
                <c:pt idx="6">
                  <c:v>13.765182186234817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Smoothies</c:v>
                </c:pt>
              </c:strCache>
            </c:strRef>
          </c:tx>
          <c:spPr>
            <a:solidFill>
              <a:srgbClr val="F7B801"/>
            </a:solidFill>
          </c:spPr>
          <c:cat>
            <c:strRef>
              <c:f>Sheet1!$A$2:$A$8</c:f>
              <c:strCache>
                <c:ptCount val="7"/>
                <c:pt idx="0">
                  <c:v>Aldi</c:v>
                </c:pt>
                <c:pt idx="1">
                  <c:v>Lidl</c:v>
                </c:pt>
                <c:pt idx="2">
                  <c:v>M&amp;S</c:v>
                </c:pt>
                <c:pt idx="3">
                  <c:v>Sainsbury's</c:v>
                </c:pt>
                <c:pt idx="4">
                  <c:v>Tesco</c:v>
                </c:pt>
                <c:pt idx="5">
                  <c:v>Tesco Express</c:v>
                </c:pt>
                <c:pt idx="6">
                  <c:v>Waitrose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9.722222222222223</c:v>
                </c:pt>
                <c:pt idx="1">
                  <c:v>7.333333333333333</c:v>
                </c:pt>
                <c:pt idx="2">
                  <c:v>17.5</c:v>
                </c:pt>
                <c:pt idx="3">
                  <c:v>26.778242677824267</c:v>
                </c:pt>
                <c:pt idx="4">
                  <c:v>29.712460063897762</c:v>
                </c:pt>
                <c:pt idx="5">
                  <c:v>20.80536912751678</c:v>
                </c:pt>
                <c:pt idx="6">
                  <c:v>17.813765182186234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Shots</c:v>
                </c:pt>
              </c:strCache>
            </c:strRef>
          </c:tx>
          <c:spPr>
            <a:solidFill>
              <a:srgbClr val="1B998B"/>
            </a:solidFill>
          </c:spPr>
          <c:cat>
            <c:strRef>
              <c:f>Sheet1!$A$2:$A$8</c:f>
              <c:strCache>
                <c:ptCount val="7"/>
                <c:pt idx="0">
                  <c:v>Aldi</c:v>
                </c:pt>
                <c:pt idx="1">
                  <c:v>Lidl</c:v>
                </c:pt>
                <c:pt idx="2">
                  <c:v>M&amp;S</c:v>
                </c:pt>
                <c:pt idx="3">
                  <c:v>Sainsbury's</c:v>
                </c:pt>
                <c:pt idx="4">
                  <c:v>Tesco</c:v>
                </c:pt>
                <c:pt idx="5">
                  <c:v>Tesco Express</c:v>
                </c:pt>
                <c:pt idx="6">
                  <c:v>Waitrose</c:v>
                </c:pt>
              </c:strCache>
            </c:strRef>
          </c:cat>
          <c:val>
            <c:numRef>
              <c:f>Sheet1!$E$2:$E$8</c:f>
              <c:numCache>
                <c:formatCode>General</c:formatCode>
                <c:ptCount val="7"/>
                <c:pt idx="0">
                  <c:v>3.7037037037037033</c:v>
                </c:pt>
                <c:pt idx="1">
                  <c:v>16.0</c:v>
                </c:pt>
                <c:pt idx="2">
                  <c:v>23.75</c:v>
                </c:pt>
                <c:pt idx="3">
                  <c:v>11.92468619246862</c:v>
                </c:pt>
                <c:pt idx="4">
                  <c:v>4.15335463258786</c:v>
                </c:pt>
                <c:pt idx="5">
                  <c:v>4.026845637583892</c:v>
                </c:pt>
                <c:pt idx="6">
                  <c:v>10.931174089068826</c:v>
                </c:pt>
              </c:numCache>
            </c:numRef>
          </c:val>
        </c:ser>
        <c:overlap val="10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800"/>
          </a:pPr>
        </a:p>
      </c:txPr>
    </c:legend>
    <c:dispBlanksAs val="gap"/>
  </c:chart>
  <c:txPr>
    <a:bodyPr/>
    <a:lstStyle/>
    <a:p>
      <a:pPr>
        <a:defRPr sz="1000">
          <a:latin typeface="Aptos"/>
        </a:defRPr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000" b="1">
                <a:latin typeface="Aptos"/>
              </a:defRPr>
            </a:pPr>
            <a:r>
              <a:t>% PL vs Branded</a:t>
            </a:r>
          </a:p>
        </c:rich>
      </c:tx>
      <c:layout/>
      <c:overlay val="0"/>
    </c:title>
    <c:autoTitleDeleted val="0"/>
    <c:plotArea>
      <c:barChart>
        <c:barDir val="col"/>
        <c:grouping val="percentStacked"/>
        <c:ser>
          <c:idx val="0"/>
          <c:order val="0"/>
          <c:tx>
            <c:strRef>
              <c:f>Sheet1!$B$1</c:f>
              <c:strCache>
                <c:ptCount val="1"/>
                <c:pt idx="0">
                  <c:v>Private Label</c:v>
                </c:pt>
              </c:strCache>
            </c:strRef>
          </c:tx>
          <c:spPr>
            <a:solidFill>
              <a:srgbClr val="FF6B35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100.0</c:v>
                </c:pt>
              </c:numCache>
            </c:numRef>
          </c:val>
        </c:ser>
        <c:overlap val="10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Aptos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800"/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000" b="1">
                <a:latin typeface="Aptos"/>
              </a:defRPr>
            </a:pPr>
            <a:r>
              <a:t>% Indulgence vs Functional</a:t>
            </a:r>
          </a:p>
        </c:rich>
      </c:tx>
      <c:layout/>
      <c:overlay val="0"/>
    </c:title>
    <c:autoTitleDeleted val="0"/>
    <c:plotArea>
      <c:barChart>
        <c:barDir val="col"/>
        <c:grouping val="percentStacked"/>
        <c:ser>
          <c:idx val="0"/>
          <c:order val="0"/>
          <c:tx>
            <c:strRef>
              <c:f>Sheet1!$B$1</c:f>
              <c:strCache>
                <c:ptCount val="1"/>
                <c:pt idx="0">
                  <c:v>Functional</c:v>
                </c:pt>
              </c:strCache>
            </c:strRef>
          </c:tx>
          <c:spPr>
            <a:solidFill>
              <a:srgbClr val="FF6B35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25.333333333333336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Indulgence</c:v>
                </c:pt>
              </c:strCache>
            </c:strRef>
          </c:tx>
          <c:spPr>
            <a:solidFill>
              <a:srgbClr val="004E89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Sheet1!$C$2:$C$2</c:f>
              <c:numCache>
                <c:formatCode>General</c:formatCode>
                <c:ptCount val="1"/>
                <c:pt idx="0">
                  <c:v>74.66666666666667</c:v>
                </c:pt>
              </c:numCache>
            </c:numRef>
          </c:val>
        </c:ser>
        <c:overlap val="10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Aptos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800"/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000" b="1">
                <a:latin typeface="Aptos"/>
              </a:defRPr>
            </a:pPr>
            <a:r>
              <a:t>Facings by Product Type</a:t>
            </a:r>
          </a:p>
        </c:rich>
      </c:tx>
      <c:layout/>
      <c:overlay val="0"/>
    </c:title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Value</c:v>
                </c:pt>
              </c:strCache>
            </c:strRef>
          </c:tx>
          <c:dPt>
            <c:idx val="0"/>
            <c:spPr>
              <a:solidFill>
                <a:srgbClr val="FF6B35"/>
              </a:solidFill>
            </c:spPr>
          </c:dPt>
          <c:dPt>
            <c:idx val="1"/>
            <c:spPr>
              <a:solidFill>
                <a:srgbClr val="004E89"/>
              </a:solidFill>
            </c:spPr>
          </c:dPt>
          <c:dPt>
            <c:idx val="2"/>
            <c:spPr>
              <a:solidFill>
                <a:srgbClr val="F7B801"/>
              </a:solidFill>
            </c:spPr>
          </c:dPt>
          <c:dPt>
            <c:idx val="3"/>
            <c:spPr>
              <a:solidFill>
                <a:srgbClr val="1B998B"/>
              </a:solidFill>
            </c:spPr>
          </c:dPt>
          <c:dLbls>
            <c:numFmt formatCode="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Sheet1!$A$2:$A$5</c:f>
              <c:strCache>
                <c:ptCount val="4"/>
                <c:pt idx="0">
                  <c:v>Pure Juices</c:v>
                </c:pt>
                <c:pt idx="1">
                  <c:v>Other</c:v>
                </c:pt>
                <c:pt idx="2">
                  <c:v>Shots</c:v>
                </c:pt>
                <c:pt idx="3">
                  <c:v>Smoothies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106.0</c:v>
                </c:pt>
                <c:pt idx="1">
                  <c:v>82.0</c:v>
                </c:pt>
                <c:pt idx="2">
                  <c:v>76.0</c:v>
                </c:pt>
                <c:pt idx="3">
                  <c:v>56.0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Aptos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068027336"/>
        <c:crosses val="autoZero"/>
      </c:valAx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000" b="1">
                <a:latin typeface="Aptos"/>
              </a:defRPr>
            </a:pPr>
            <a:r>
              <a:t>% PL vs Branded</a:t>
            </a:r>
          </a:p>
        </c:rich>
      </c:tx>
      <c:layout/>
      <c:overlay val="0"/>
    </c:title>
    <c:autoTitleDeleted val="0"/>
    <c:plotArea>
      <c:barChart>
        <c:barDir val="col"/>
        <c:grouping val="percentStacked"/>
        <c:ser>
          <c:idx val="0"/>
          <c:order val="0"/>
          <c:tx>
            <c:strRef>
              <c:f>Sheet1!$B$1</c:f>
              <c:strCache>
                <c:ptCount val="1"/>
                <c:pt idx="0">
                  <c:v>Branded</c:v>
                </c:pt>
              </c:strCache>
            </c:strRef>
          </c:tx>
          <c:spPr>
            <a:solidFill>
              <a:srgbClr val="FF6B35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1.25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Private Label</c:v>
                </c:pt>
              </c:strCache>
            </c:strRef>
          </c:tx>
          <c:spPr>
            <a:solidFill>
              <a:srgbClr val="004E89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Sheet1!$C$2:$C$2</c:f>
              <c:numCache>
                <c:formatCode>General</c:formatCode>
                <c:ptCount val="1"/>
                <c:pt idx="0">
                  <c:v>98.75</c:v>
                </c:pt>
              </c:numCache>
            </c:numRef>
          </c:val>
        </c:ser>
        <c:overlap val="10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Aptos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800"/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000" b="1">
                <a:latin typeface="Aptos"/>
              </a:defRPr>
            </a:pPr>
            <a:r>
              <a:t>% Indulgence vs Functional</a:t>
            </a:r>
          </a:p>
        </c:rich>
      </c:tx>
      <c:layout/>
      <c:overlay val="0"/>
    </c:title>
    <c:autoTitleDeleted val="0"/>
    <c:plotArea>
      <c:barChart>
        <c:barDir val="col"/>
        <c:grouping val="percentStacked"/>
        <c:ser>
          <c:idx val="0"/>
          <c:order val="0"/>
          <c:tx>
            <c:strRef>
              <c:f>Sheet1!$B$1</c:f>
              <c:strCache>
                <c:ptCount val="1"/>
                <c:pt idx="0">
                  <c:v>Functional</c:v>
                </c:pt>
              </c:strCache>
            </c:strRef>
          </c:tx>
          <c:spPr>
            <a:solidFill>
              <a:srgbClr val="FF6B35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40.3125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Indulgence</c:v>
                </c:pt>
              </c:strCache>
            </c:strRef>
          </c:tx>
          <c:spPr>
            <a:solidFill>
              <a:srgbClr val="004E89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Sheet1!$C$2:$C$2</c:f>
              <c:numCache>
                <c:formatCode>General</c:formatCode>
                <c:ptCount val="1"/>
                <c:pt idx="0">
                  <c:v>59.68750000000001</c:v>
                </c:pt>
              </c:numCache>
            </c:numRef>
          </c:val>
        </c:ser>
        <c:overlap val="10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Aptos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800"/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000" b="1">
                <a:latin typeface="Aptos"/>
              </a:defRPr>
            </a:pPr>
            <a:r>
              <a:t>Facings by Product Type</a:t>
            </a:r>
          </a:p>
        </c:rich>
      </c:tx>
      <c:layout/>
      <c:overlay val="0"/>
    </c:title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Value</c:v>
                </c:pt>
              </c:strCache>
            </c:strRef>
          </c:tx>
          <c:dPt>
            <c:idx val="0"/>
            <c:spPr>
              <a:solidFill>
                <a:srgbClr val="FF6B35"/>
              </a:solidFill>
            </c:spPr>
          </c:dPt>
          <c:dPt>
            <c:idx val="1"/>
            <c:spPr>
              <a:solidFill>
                <a:srgbClr val="004E89"/>
              </a:solidFill>
            </c:spPr>
          </c:dPt>
          <c:dPt>
            <c:idx val="2"/>
            <c:spPr>
              <a:solidFill>
                <a:srgbClr val="F7B801"/>
              </a:solidFill>
            </c:spPr>
          </c:dPt>
          <c:dPt>
            <c:idx val="3"/>
            <c:spPr>
              <a:solidFill>
                <a:srgbClr val="1B998B"/>
              </a:solidFill>
            </c:spPr>
          </c:dPt>
          <c:dLbls>
            <c:numFmt formatCode="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Sheet1!$A$2:$A$5</c:f>
              <c:strCache>
                <c:ptCount val="4"/>
                <c:pt idx="0">
                  <c:v>Pure Juices</c:v>
                </c:pt>
                <c:pt idx="1">
                  <c:v>Smoothies</c:v>
                </c:pt>
                <c:pt idx="2">
                  <c:v>Shots</c:v>
                </c:pt>
                <c:pt idx="3">
                  <c:v>Other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261.0</c:v>
                </c:pt>
                <c:pt idx="1">
                  <c:v>128.0</c:v>
                </c:pt>
                <c:pt idx="2">
                  <c:v>57.0</c:v>
                </c:pt>
                <c:pt idx="3">
                  <c:v>32.0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Aptos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068027336"/>
        <c:crosses val="autoZero"/>
      </c:valAx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000" b="1">
                <a:latin typeface="Aptos"/>
              </a:defRPr>
            </a:pPr>
            <a:r>
              <a:t>% PL vs Branded</a:t>
            </a:r>
          </a:p>
        </c:rich>
      </c:tx>
      <c:layout/>
      <c:overlay val="0"/>
    </c:title>
    <c:autoTitleDeleted val="0"/>
    <c:plotArea>
      <c:barChart>
        <c:barDir val="col"/>
        <c:grouping val="percentStacked"/>
        <c:ser>
          <c:idx val="0"/>
          <c:order val="0"/>
          <c:tx>
            <c:strRef>
              <c:f>Sheet1!$B$1</c:f>
              <c:strCache>
                <c:ptCount val="1"/>
                <c:pt idx="0">
                  <c:v>Branded</c:v>
                </c:pt>
              </c:strCache>
            </c:strRef>
          </c:tx>
          <c:spPr>
            <a:solidFill>
              <a:srgbClr val="FF6B35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80.1255230125523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Private Label</c:v>
                </c:pt>
              </c:strCache>
            </c:strRef>
          </c:tx>
          <c:spPr>
            <a:solidFill>
              <a:srgbClr val="004E89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Sheet1!$C$2:$C$2</c:f>
              <c:numCache>
                <c:formatCode>General</c:formatCode>
                <c:ptCount val="1"/>
                <c:pt idx="0">
                  <c:v>19.874476987447697</c:v>
                </c:pt>
              </c:numCache>
            </c:numRef>
          </c:val>
        </c:ser>
        <c:overlap val="10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Aptos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800"/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000" b="1">
                <a:latin typeface="Aptos"/>
              </a:defRPr>
            </a:pPr>
            <a:r>
              <a:t>% Indulgence vs Functional</a:t>
            </a:r>
          </a:p>
        </c:rich>
      </c:tx>
      <c:layout/>
      <c:overlay val="0"/>
    </c:title>
    <c:autoTitleDeleted val="0"/>
    <c:plotArea>
      <c:barChart>
        <c:barDir val="col"/>
        <c:grouping val="percentStacked"/>
        <c:ser>
          <c:idx val="0"/>
          <c:order val="0"/>
          <c:tx>
            <c:strRef>
              <c:f>Sheet1!$B$1</c:f>
              <c:strCache>
                <c:ptCount val="1"/>
                <c:pt idx="0">
                  <c:v>Functional</c:v>
                </c:pt>
              </c:strCache>
            </c:strRef>
          </c:tx>
          <c:spPr>
            <a:solidFill>
              <a:srgbClr val="FF6B35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35.98326359832636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Indulgence</c:v>
                </c:pt>
              </c:strCache>
            </c:strRef>
          </c:tx>
          <c:spPr>
            <a:solidFill>
              <a:srgbClr val="004E89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Sheet1!$C$2:$C$2</c:f>
              <c:numCache>
                <c:formatCode>General</c:formatCode>
                <c:ptCount val="1"/>
                <c:pt idx="0">
                  <c:v>64.01673640167364</c:v>
                </c:pt>
              </c:numCache>
            </c:numRef>
          </c:val>
        </c:ser>
        <c:overlap val="10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Aptos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800"/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000" b="1">
                <a:latin typeface="Aptos"/>
              </a:defRPr>
            </a:pPr>
            <a:r>
              <a:t>Facings by Product Type</a:t>
            </a:r>
          </a:p>
        </c:rich>
      </c:tx>
      <c:layout/>
      <c:overlay val="0"/>
    </c:title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Value</c:v>
                </c:pt>
              </c:strCache>
            </c:strRef>
          </c:tx>
          <c:dPt>
            <c:idx val="0"/>
            <c:spPr>
              <a:solidFill>
                <a:srgbClr val="FF6B35"/>
              </a:solidFill>
            </c:spPr>
          </c:dPt>
          <c:dPt>
            <c:idx val="1"/>
            <c:spPr>
              <a:solidFill>
                <a:srgbClr val="004E89"/>
              </a:solidFill>
            </c:spPr>
          </c:dPt>
          <c:dPt>
            <c:idx val="2"/>
            <c:spPr>
              <a:solidFill>
                <a:srgbClr val="F7B801"/>
              </a:solidFill>
            </c:spPr>
          </c:dPt>
          <c:dPt>
            <c:idx val="3"/>
            <c:spPr>
              <a:solidFill>
                <a:srgbClr val="1B998B"/>
              </a:solidFill>
            </c:spPr>
          </c:dPt>
          <c:dLbls>
            <c:numFmt formatCode="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Sheet1!$A$2:$A$5</c:f>
              <c:strCache>
                <c:ptCount val="4"/>
                <c:pt idx="0">
                  <c:v>Pure Juices</c:v>
                </c:pt>
                <c:pt idx="1">
                  <c:v>Smoothies</c:v>
                </c:pt>
                <c:pt idx="2">
                  <c:v>Other</c:v>
                </c:pt>
                <c:pt idx="3">
                  <c:v>Shots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383.0</c:v>
                </c:pt>
                <c:pt idx="1">
                  <c:v>186.0</c:v>
                </c:pt>
                <c:pt idx="2">
                  <c:v>31.0</c:v>
                </c:pt>
                <c:pt idx="3">
                  <c:v>26.0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Aptos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068027336"/>
        <c:crosses val="autoZero"/>
      </c:valAx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000" b="1">
                <a:latin typeface="Aptos"/>
              </a:defRPr>
            </a:pPr>
            <a:r>
              <a:t>% PL vs Branded</a:t>
            </a:r>
          </a:p>
        </c:rich>
      </c:tx>
      <c:layout/>
      <c:overlay val="0"/>
    </c:title>
    <c:autoTitleDeleted val="0"/>
    <c:plotArea>
      <c:barChart>
        <c:barDir val="col"/>
        <c:grouping val="percentStacked"/>
        <c:ser>
          <c:idx val="0"/>
          <c:order val="0"/>
          <c:tx>
            <c:strRef>
              <c:f>Sheet1!$B$1</c:f>
              <c:strCache>
                <c:ptCount val="1"/>
                <c:pt idx="0">
                  <c:v>Branded</c:v>
                </c:pt>
              </c:strCache>
            </c:strRef>
          </c:tx>
          <c:spPr>
            <a:solidFill>
              <a:srgbClr val="FF6B35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73.1629392971246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Private Label</c:v>
                </c:pt>
              </c:strCache>
            </c:strRef>
          </c:tx>
          <c:spPr>
            <a:solidFill>
              <a:srgbClr val="004E89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Sheet1!$C$2:$C$2</c:f>
              <c:numCache>
                <c:formatCode>General</c:formatCode>
                <c:ptCount val="1"/>
                <c:pt idx="0">
                  <c:v>26.837060702875398</c:v>
                </c:pt>
              </c:numCache>
            </c:numRef>
          </c:val>
        </c:ser>
        <c:overlap val="10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Aptos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800"/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000" b="1">
                <a:latin typeface="Aptos"/>
              </a:defRPr>
            </a:pPr>
            <a:r>
              <a:t>% PL vs Branded</a:t>
            </a:r>
          </a:p>
        </c:rich>
      </c:tx>
      <c:layout/>
      <c:overlay val="0"/>
    </c:title>
    <c:autoTitleDeleted val="0"/>
    <c:plotArea>
      <c:barChart>
        <c:barDir val="col"/>
        <c:grouping val="percentStacked"/>
        <c:ser>
          <c:idx val="0"/>
          <c:order val="0"/>
          <c:tx>
            <c:strRef>
              <c:f>Sheet1!$B$1</c:f>
              <c:strCache>
                <c:ptCount val="1"/>
                <c:pt idx="0">
                  <c:v>Private Label</c:v>
                </c:pt>
              </c:strCache>
            </c:strRef>
          </c:tx>
          <c:spPr>
            <a:solidFill>
              <a:srgbClr val="FF6B35"/>
            </a:solidFill>
          </c:spPr>
          <c:cat>
            <c:strRef>
              <c:f>Sheet1!$A$2:$A$8</c:f>
              <c:strCache>
                <c:ptCount val="7"/>
                <c:pt idx="0">
                  <c:v>Aldi</c:v>
                </c:pt>
                <c:pt idx="1">
                  <c:v>Lidl</c:v>
                </c:pt>
                <c:pt idx="2">
                  <c:v>M&amp;S</c:v>
                </c:pt>
                <c:pt idx="3">
                  <c:v>Sainsbury's</c:v>
                </c:pt>
                <c:pt idx="4">
                  <c:v>Tesco</c:v>
                </c:pt>
                <c:pt idx="5">
                  <c:v>Tesco Express</c:v>
                </c:pt>
                <c:pt idx="6">
                  <c:v>Waitrose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96.29629629629629</c:v>
                </c:pt>
                <c:pt idx="1">
                  <c:v>100.0</c:v>
                </c:pt>
                <c:pt idx="2">
                  <c:v>98.75</c:v>
                </c:pt>
                <c:pt idx="3">
                  <c:v>19.874476987447697</c:v>
                </c:pt>
                <c:pt idx="4">
                  <c:v>26.837060702875398</c:v>
                </c:pt>
                <c:pt idx="5">
                  <c:v>6.7114093959731544</c:v>
                </c:pt>
                <c:pt idx="6">
                  <c:v>32.79352226720648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Branded</c:v>
                </c:pt>
              </c:strCache>
            </c:strRef>
          </c:tx>
          <c:spPr>
            <a:solidFill>
              <a:srgbClr val="004E89"/>
            </a:solidFill>
          </c:spPr>
          <c:cat>
            <c:strRef>
              <c:f>Sheet1!$A$2:$A$8</c:f>
              <c:strCache>
                <c:ptCount val="7"/>
                <c:pt idx="0">
                  <c:v>Aldi</c:v>
                </c:pt>
                <c:pt idx="1">
                  <c:v>Lidl</c:v>
                </c:pt>
                <c:pt idx="2">
                  <c:v>M&amp;S</c:v>
                </c:pt>
                <c:pt idx="3">
                  <c:v>Sainsbury's</c:v>
                </c:pt>
                <c:pt idx="4">
                  <c:v>Tesco</c:v>
                </c:pt>
                <c:pt idx="5">
                  <c:v>Tesco Express</c:v>
                </c:pt>
                <c:pt idx="6">
                  <c:v>Waitrose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3.7037037037037033</c:v>
                </c:pt>
                <c:pt idx="1">
                  <c:v>0.0</c:v>
                </c:pt>
                <c:pt idx="2">
                  <c:v>1.25</c:v>
                </c:pt>
                <c:pt idx="3">
                  <c:v>80.1255230125523</c:v>
                </c:pt>
                <c:pt idx="4">
                  <c:v>73.1629392971246</c:v>
                </c:pt>
                <c:pt idx="5">
                  <c:v>93.28859060402685</c:v>
                </c:pt>
                <c:pt idx="6">
                  <c:v>67.20647773279353</c:v>
                </c:pt>
              </c:numCache>
            </c:numRef>
          </c:val>
        </c:ser>
        <c:overlap val="10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800"/>
          </a:pPr>
        </a:p>
      </c:txPr>
    </c:legend>
    <c:dispBlanksAs val="gap"/>
  </c:chart>
  <c:txPr>
    <a:bodyPr/>
    <a:lstStyle/>
    <a:p>
      <a:pPr>
        <a:defRPr sz="1000">
          <a:latin typeface="Aptos"/>
        </a:defRPr>
      </a:pPr>
      <a:endParaRPr lang="en-US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000" b="1">
                <a:latin typeface="Aptos"/>
              </a:defRPr>
            </a:pPr>
            <a:r>
              <a:t>% Indulgence vs Functional</a:t>
            </a:r>
          </a:p>
        </c:rich>
      </c:tx>
      <c:layout/>
      <c:overlay val="0"/>
    </c:title>
    <c:autoTitleDeleted val="0"/>
    <c:plotArea>
      <c:barChart>
        <c:barDir val="col"/>
        <c:grouping val="percentStacked"/>
        <c:ser>
          <c:idx val="0"/>
          <c:order val="0"/>
          <c:tx>
            <c:strRef>
              <c:f>Sheet1!$B$1</c:f>
              <c:strCache>
                <c:ptCount val="1"/>
                <c:pt idx="0">
                  <c:v>Functional</c:v>
                </c:pt>
              </c:strCache>
            </c:strRef>
          </c:tx>
          <c:spPr>
            <a:solidFill>
              <a:srgbClr val="FF6B35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27.79552715654952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Indulgence</c:v>
                </c:pt>
              </c:strCache>
            </c:strRef>
          </c:tx>
          <c:spPr>
            <a:solidFill>
              <a:srgbClr val="004E89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Sheet1!$C$2:$C$2</c:f>
              <c:numCache>
                <c:formatCode>General</c:formatCode>
                <c:ptCount val="1"/>
                <c:pt idx="0">
                  <c:v>72.20447284345049</c:v>
                </c:pt>
              </c:numCache>
            </c:numRef>
          </c:val>
        </c:ser>
        <c:overlap val="10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Aptos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800"/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000" b="1">
                <a:latin typeface="Aptos"/>
              </a:defRPr>
            </a:pPr>
            <a:r>
              <a:t>Facings by Product Type</a:t>
            </a:r>
          </a:p>
        </c:rich>
      </c:tx>
      <c:layout/>
      <c:overlay val="0"/>
    </c:title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Value</c:v>
                </c:pt>
              </c:strCache>
            </c:strRef>
          </c:tx>
          <c:dPt>
            <c:idx val="0"/>
            <c:spPr>
              <a:solidFill>
                <a:srgbClr val="FF6B35"/>
              </a:solidFill>
            </c:spPr>
          </c:dPt>
          <c:dPt>
            <c:idx val="1"/>
            <c:spPr>
              <a:solidFill>
                <a:srgbClr val="004E89"/>
              </a:solidFill>
            </c:spPr>
          </c:dPt>
          <c:dPt>
            <c:idx val="2"/>
            <c:spPr>
              <a:solidFill>
                <a:srgbClr val="F7B801"/>
              </a:solidFill>
            </c:spPr>
          </c:dPt>
          <c:dPt>
            <c:idx val="3"/>
            <c:spPr>
              <a:solidFill>
                <a:srgbClr val="1B998B"/>
              </a:solidFill>
            </c:spPr>
          </c:dPt>
          <c:dLbls>
            <c:numFmt formatCode="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Sheet1!$A$2:$A$5</c:f>
              <c:strCache>
                <c:ptCount val="4"/>
                <c:pt idx="0">
                  <c:v>Other</c:v>
                </c:pt>
                <c:pt idx="1">
                  <c:v>Pure Juices</c:v>
                </c:pt>
                <c:pt idx="2">
                  <c:v>Smoothies</c:v>
                </c:pt>
                <c:pt idx="3">
                  <c:v>Shots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73.0</c:v>
                </c:pt>
                <c:pt idx="1">
                  <c:v>39.0</c:v>
                </c:pt>
                <c:pt idx="2">
                  <c:v>31.0</c:v>
                </c:pt>
                <c:pt idx="3">
                  <c:v>6.0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Aptos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068027336"/>
        <c:crosses val="autoZero"/>
      </c:valAx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000" b="1">
                <a:latin typeface="Aptos"/>
              </a:defRPr>
            </a:pPr>
            <a:r>
              <a:t>% PL vs Branded</a:t>
            </a:r>
          </a:p>
        </c:rich>
      </c:tx>
      <c:layout/>
      <c:overlay val="0"/>
    </c:title>
    <c:autoTitleDeleted val="0"/>
    <c:plotArea>
      <c:barChart>
        <c:barDir val="col"/>
        <c:grouping val="percentStacked"/>
        <c:ser>
          <c:idx val="0"/>
          <c:order val="0"/>
          <c:tx>
            <c:strRef>
              <c:f>Sheet1!$B$1</c:f>
              <c:strCache>
                <c:ptCount val="1"/>
                <c:pt idx="0">
                  <c:v>Branded</c:v>
                </c:pt>
              </c:strCache>
            </c:strRef>
          </c:tx>
          <c:spPr>
            <a:solidFill>
              <a:srgbClr val="FF6B35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93.28859060402685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Private Label</c:v>
                </c:pt>
              </c:strCache>
            </c:strRef>
          </c:tx>
          <c:spPr>
            <a:solidFill>
              <a:srgbClr val="004E89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Sheet1!$C$2:$C$2</c:f>
              <c:numCache>
                <c:formatCode>General</c:formatCode>
                <c:ptCount val="1"/>
                <c:pt idx="0">
                  <c:v>6.7114093959731544</c:v>
                </c:pt>
              </c:numCache>
            </c:numRef>
          </c:val>
        </c:ser>
        <c:overlap val="10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Aptos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800"/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000" b="1">
                <a:latin typeface="Aptos"/>
              </a:defRPr>
            </a:pPr>
            <a:r>
              <a:t>% Indulgence vs Functional</a:t>
            </a:r>
          </a:p>
        </c:rich>
      </c:tx>
      <c:layout/>
      <c:overlay val="0"/>
    </c:title>
    <c:autoTitleDeleted val="0"/>
    <c:plotArea>
      <c:barChart>
        <c:barDir val="col"/>
        <c:grouping val="percentStacked"/>
        <c:ser>
          <c:idx val="0"/>
          <c:order val="0"/>
          <c:tx>
            <c:strRef>
              <c:f>Sheet1!$B$1</c:f>
              <c:strCache>
                <c:ptCount val="1"/>
                <c:pt idx="0">
                  <c:v>Functional</c:v>
                </c:pt>
              </c:strCache>
            </c:strRef>
          </c:tx>
          <c:spPr>
            <a:solidFill>
              <a:srgbClr val="FF6B35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50.33557046979866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Indulgence</c:v>
                </c:pt>
              </c:strCache>
            </c:strRef>
          </c:tx>
          <c:spPr>
            <a:solidFill>
              <a:srgbClr val="004E89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Sheet1!$C$2:$C$2</c:f>
              <c:numCache>
                <c:formatCode>General</c:formatCode>
                <c:ptCount val="1"/>
                <c:pt idx="0">
                  <c:v>49.664429530201346</c:v>
                </c:pt>
              </c:numCache>
            </c:numRef>
          </c:val>
        </c:ser>
        <c:overlap val="10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Aptos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800"/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000" b="1">
                <a:latin typeface="Aptos"/>
              </a:defRPr>
            </a:pPr>
            <a:r>
              <a:t>Facings by Product Type</a:t>
            </a:r>
          </a:p>
        </c:rich>
      </c:tx>
      <c:layout/>
      <c:overlay val="0"/>
    </c:title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Value</c:v>
                </c:pt>
              </c:strCache>
            </c:strRef>
          </c:tx>
          <c:dPt>
            <c:idx val="0"/>
            <c:spPr>
              <a:solidFill>
                <a:srgbClr val="FF6B35"/>
              </a:solidFill>
            </c:spPr>
          </c:dPt>
          <c:dPt>
            <c:idx val="1"/>
            <c:spPr>
              <a:solidFill>
                <a:srgbClr val="004E89"/>
              </a:solidFill>
            </c:spPr>
          </c:dPt>
          <c:dPt>
            <c:idx val="2"/>
            <c:spPr>
              <a:solidFill>
                <a:srgbClr val="F7B801"/>
              </a:solidFill>
            </c:spPr>
          </c:dPt>
          <c:dPt>
            <c:idx val="3"/>
            <c:spPr>
              <a:solidFill>
                <a:srgbClr val="1B998B"/>
              </a:solidFill>
            </c:spPr>
          </c:dPt>
          <c:dLbls>
            <c:numFmt formatCode="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Sheet1!$A$2:$A$5</c:f>
              <c:strCache>
                <c:ptCount val="4"/>
                <c:pt idx="0">
                  <c:v>Pure Juices</c:v>
                </c:pt>
                <c:pt idx="1">
                  <c:v>Smoothies</c:v>
                </c:pt>
                <c:pt idx="2">
                  <c:v>Other</c:v>
                </c:pt>
                <c:pt idx="3">
                  <c:v>Shots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142.0</c:v>
                </c:pt>
                <c:pt idx="1">
                  <c:v>44.0</c:v>
                </c:pt>
                <c:pt idx="2">
                  <c:v>34.0</c:v>
                </c:pt>
                <c:pt idx="3">
                  <c:v>27.0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Aptos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068027336"/>
        <c:crosses val="autoZero"/>
      </c:valAx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000" b="1">
                <a:latin typeface="Aptos"/>
              </a:defRPr>
            </a:pPr>
            <a:r>
              <a:t>% PL vs Branded</a:t>
            </a:r>
          </a:p>
        </c:rich>
      </c:tx>
      <c:layout/>
      <c:overlay val="0"/>
    </c:title>
    <c:autoTitleDeleted val="0"/>
    <c:plotArea>
      <c:barChart>
        <c:barDir val="col"/>
        <c:grouping val="percentStacked"/>
        <c:ser>
          <c:idx val="0"/>
          <c:order val="0"/>
          <c:tx>
            <c:strRef>
              <c:f>Sheet1!$B$1</c:f>
              <c:strCache>
                <c:ptCount val="1"/>
                <c:pt idx="0">
                  <c:v>Branded</c:v>
                </c:pt>
              </c:strCache>
            </c:strRef>
          </c:tx>
          <c:spPr>
            <a:solidFill>
              <a:srgbClr val="FF6B35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67.20647773279353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Private Label</c:v>
                </c:pt>
              </c:strCache>
            </c:strRef>
          </c:tx>
          <c:spPr>
            <a:solidFill>
              <a:srgbClr val="004E89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Sheet1!$C$2:$C$2</c:f>
              <c:numCache>
                <c:formatCode>General</c:formatCode>
                <c:ptCount val="1"/>
                <c:pt idx="0">
                  <c:v>32.79352226720648</c:v>
                </c:pt>
              </c:numCache>
            </c:numRef>
          </c:val>
        </c:ser>
        <c:overlap val="10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Aptos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800"/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000" b="1">
                <a:latin typeface="Aptos"/>
              </a:defRPr>
            </a:pPr>
            <a:r>
              <a:t>% Indulgence vs Functional</a:t>
            </a:r>
          </a:p>
        </c:rich>
      </c:tx>
      <c:layout/>
      <c:overlay val="0"/>
    </c:title>
    <c:autoTitleDeleted val="0"/>
    <c:plotArea>
      <c:barChart>
        <c:barDir val="col"/>
        <c:grouping val="percentStacked"/>
        <c:ser>
          <c:idx val="0"/>
          <c:order val="0"/>
          <c:tx>
            <c:strRef>
              <c:f>Sheet1!$B$1</c:f>
              <c:strCache>
                <c:ptCount val="1"/>
                <c:pt idx="0">
                  <c:v>Functional</c:v>
                </c:pt>
              </c:strCache>
            </c:strRef>
          </c:tx>
          <c:spPr>
            <a:solidFill>
              <a:srgbClr val="FF6B35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39.27125506072874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Indulgence</c:v>
                </c:pt>
              </c:strCache>
            </c:strRef>
          </c:tx>
          <c:spPr>
            <a:solidFill>
              <a:srgbClr val="004E89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Sheet1!$C$2:$C$2</c:f>
              <c:numCache>
                <c:formatCode>General</c:formatCode>
                <c:ptCount val="1"/>
                <c:pt idx="0">
                  <c:v>60.72874493927125</c:v>
                </c:pt>
              </c:numCache>
            </c:numRef>
          </c:val>
        </c:ser>
        <c:overlap val="10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Aptos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800"/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000" b="1">
                <a:latin typeface="Aptos"/>
              </a:defRPr>
            </a:pPr>
            <a:r>
              <a:t>% HPP vs Non-HPP</a:t>
            </a:r>
          </a:p>
        </c:rich>
      </c:tx>
      <c:layout/>
      <c:overlay val="0"/>
    </c:title>
    <c:autoTitleDeleted val="0"/>
    <c:plotArea>
      <c:barChart>
        <c:barDir val="col"/>
        <c:grouping val="percentStacked"/>
        <c:ser>
          <c:idx val="0"/>
          <c:order val="0"/>
          <c:tx>
            <c:strRef>
              <c:f>Sheet1!$B$1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rgbClr val="FF6B35"/>
            </a:solidFill>
          </c:spPr>
          <c:cat>
            <c:strRef>
              <c:f>Sheet1!$A$2:$A$8</c:f>
              <c:strCache>
                <c:ptCount val="7"/>
                <c:pt idx="0">
                  <c:v>Aldi</c:v>
                </c:pt>
                <c:pt idx="1">
                  <c:v>Lidl</c:v>
                </c:pt>
                <c:pt idx="2">
                  <c:v>M&amp;S</c:v>
                </c:pt>
                <c:pt idx="3">
                  <c:v>Sainsbury's</c:v>
                </c:pt>
                <c:pt idx="4">
                  <c:v>Tesco</c:v>
                </c:pt>
                <c:pt idx="5">
                  <c:v>Tesco Express</c:v>
                </c:pt>
                <c:pt idx="6">
                  <c:v>Waitrose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100.0</c:v>
                </c:pt>
                <c:pt idx="1">
                  <c:v>88.46153846153845</c:v>
                </c:pt>
                <c:pt idx="2">
                  <c:v>81.21546961325967</c:v>
                </c:pt>
                <c:pt idx="3">
                  <c:v>86.35014836795251</c:v>
                </c:pt>
                <c:pt idx="4">
                  <c:v>97.57085020242914</c:v>
                </c:pt>
                <c:pt idx="5">
                  <c:v>100.0</c:v>
                </c:pt>
                <c:pt idx="6">
                  <c:v>79.13043478260869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rgbClr val="004E89"/>
            </a:solidFill>
          </c:spPr>
          <c:cat>
            <c:strRef>
              <c:f>Sheet1!$A$2:$A$8</c:f>
              <c:strCache>
                <c:ptCount val="7"/>
                <c:pt idx="0">
                  <c:v>Aldi</c:v>
                </c:pt>
                <c:pt idx="1">
                  <c:v>Lidl</c:v>
                </c:pt>
                <c:pt idx="2">
                  <c:v>M&amp;S</c:v>
                </c:pt>
                <c:pt idx="3">
                  <c:v>Sainsbury's</c:v>
                </c:pt>
                <c:pt idx="4">
                  <c:v>Tesco</c:v>
                </c:pt>
                <c:pt idx="5">
                  <c:v>Tesco Express</c:v>
                </c:pt>
                <c:pt idx="6">
                  <c:v>Waitrose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0.0</c:v>
                </c:pt>
                <c:pt idx="1">
                  <c:v>11.538461538461538</c:v>
                </c:pt>
                <c:pt idx="2">
                  <c:v>18.784530386740332</c:v>
                </c:pt>
                <c:pt idx="3">
                  <c:v>13.649851632047477</c:v>
                </c:pt>
                <c:pt idx="4">
                  <c:v>2.42914979757085</c:v>
                </c:pt>
                <c:pt idx="5">
                  <c:v>0.0</c:v>
                </c:pt>
                <c:pt idx="6">
                  <c:v>20.869565217391305</c:v>
                </c:pt>
              </c:numCache>
            </c:numRef>
          </c:val>
        </c:ser>
        <c:overlap val="10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800"/>
          </a:pPr>
        </a:p>
      </c:txPr>
    </c:legend>
    <c:dispBlanksAs val="gap"/>
  </c:chart>
  <c:txPr>
    <a:bodyPr/>
    <a:lstStyle/>
    <a:p>
      <a:pPr>
        <a:defRPr sz="1000">
          <a:latin typeface="Aptos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000" b="1">
                <a:latin typeface="Aptos"/>
              </a:defRPr>
            </a:pPr>
            <a:r>
              <a:t>% Indulgence vs Functional</a:t>
            </a:r>
          </a:p>
        </c:rich>
      </c:tx>
      <c:layout/>
      <c:overlay val="0"/>
    </c:title>
    <c:autoTitleDeleted val="0"/>
    <c:plotArea>
      <c:barChart>
        <c:barDir val="col"/>
        <c:grouping val="percentStacked"/>
        <c:ser>
          <c:idx val="0"/>
          <c:order val="0"/>
          <c:tx>
            <c:strRef>
              <c:f>Sheet1!$B$1</c:f>
              <c:strCache>
                <c:ptCount val="1"/>
                <c:pt idx="0">
                  <c:v>Indulgence</c:v>
                </c:pt>
              </c:strCache>
            </c:strRef>
          </c:tx>
          <c:spPr>
            <a:solidFill>
              <a:srgbClr val="FF6B35"/>
            </a:solidFill>
          </c:spPr>
          <c:cat>
            <c:strRef>
              <c:f>Sheet1!$A$2:$A$8</c:f>
              <c:strCache>
                <c:ptCount val="7"/>
                <c:pt idx="0">
                  <c:v>Aldi</c:v>
                </c:pt>
                <c:pt idx="1">
                  <c:v>Lidl</c:v>
                </c:pt>
                <c:pt idx="2">
                  <c:v>M&amp;S</c:v>
                </c:pt>
                <c:pt idx="3">
                  <c:v>Sainsbury's</c:v>
                </c:pt>
                <c:pt idx="4">
                  <c:v>Tesco</c:v>
                </c:pt>
                <c:pt idx="5">
                  <c:v>Tesco Express</c:v>
                </c:pt>
                <c:pt idx="6">
                  <c:v>Waitrose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74.76635514018692</c:v>
                </c:pt>
                <c:pt idx="1">
                  <c:v>74.66666666666667</c:v>
                </c:pt>
                <c:pt idx="2">
                  <c:v>59.68750000000001</c:v>
                </c:pt>
                <c:pt idx="3">
                  <c:v>64.01673640167364</c:v>
                </c:pt>
                <c:pt idx="4">
                  <c:v>72.20447284345049</c:v>
                </c:pt>
                <c:pt idx="5">
                  <c:v>49.664429530201346</c:v>
                </c:pt>
                <c:pt idx="6">
                  <c:v>60.72874493927125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Functional</c:v>
                </c:pt>
              </c:strCache>
            </c:strRef>
          </c:tx>
          <c:spPr>
            <a:solidFill>
              <a:srgbClr val="004E89"/>
            </a:solidFill>
          </c:spPr>
          <c:cat>
            <c:strRef>
              <c:f>Sheet1!$A$2:$A$8</c:f>
              <c:strCache>
                <c:ptCount val="7"/>
                <c:pt idx="0">
                  <c:v>Aldi</c:v>
                </c:pt>
                <c:pt idx="1">
                  <c:v>Lidl</c:v>
                </c:pt>
                <c:pt idx="2">
                  <c:v>M&amp;S</c:v>
                </c:pt>
                <c:pt idx="3">
                  <c:v>Sainsbury's</c:v>
                </c:pt>
                <c:pt idx="4">
                  <c:v>Tesco</c:v>
                </c:pt>
                <c:pt idx="5">
                  <c:v>Tesco Express</c:v>
                </c:pt>
                <c:pt idx="6">
                  <c:v>Waitrose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25.233644859813083</c:v>
                </c:pt>
                <c:pt idx="1">
                  <c:v>25.333333333333336</c:v>
                </c:pt>
                <c:pt idx="2">
                  <c:v>40.3125</c:v>
                </c:pt>
                <c:pt idx="3">
                  <c:v>35.98326359832636</c:v>
                </c:pt>
                <c:pt idx="4">
                  <c:v>27.79552715654952</c:v>
                </c:pt>
                <c:pt idx="5">
                  <c:v>50.33557046979866</c:v>
                </c:pt>
                <c:pt idx="6">
                  <c:v>39.27125506072874</c:v>
                </c:pt>
              </c:numCache>
            </c:numRef>
          </c:val>
        </c:ser>
        <c:overlap val="10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800"/>
          </a:pPr>
        </a:p>
      </c:txPr>
    </c:legend>
    <c:dispBlanksAs val="gap"/>
  </c:chart>
  <c:txPr>
    <a:bodyPr/>
    <a:lstStyle/>
    <a:p>
      <a:pPr>
        <a:defRPr sz="1000">
          <a:latin typeface="Aptos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000" b="1">
                <a:latin typeface="Aptos"/>
              </a:defRPr>
            </a:pPr>
            <a:r>
              <a:t>Category Shares by Retailer</a:t>
            </a:r>
          </a:p>
        </c:rich>
      </c:tx>
      <c:layout/>
      <c:overlay val="0"/>
    </c:title>
    <c:autoTitleDeleted val="0"/>
    <c:plotArea>
      <c:barChart>
        <c:barDir val="col"/>
        <c:grouping val="percentStacked"/>
        <c:ser>
          <c:idx val="0"/>
          <c:order val="0"/>
          <c:tx>
            <c:strRef>
              <c:f>Sheet1!$B$1</c:f>
              <c:strCache>
                <c:ptCount val="1"/>
                <c:pt idx="0">
                  <c:v>% PL</c:v>
                </c:pt>
              </c:strCache>
            </c:strRef>
          </c:tx>
          <c:spPr>
            <a:solidFill>
              <a:srgbClr val="FF6B35"/>
            </a:solidFill>
          </c:spPr>
          <c:cat>
            <c:strRef>
              <c:f>Sheet1!$A$2:$A$8</c:f>
              <c:strCache>
                <c:ptCount val="7"/>
                <c:pt idx="0">
                  <c:v>Aldi</c:v>
                </c:pt>
                <c:pt idx="1">
                  <c:v>Lidl</c:v>
                </c:pt>
                <c:pt idx="2">
                  <c:v>M&amp;S</c:v>
                </c:pt>
                <c:pt idx="3">
                  <c:v>Sainsbury's</c:v>
                </c:pt>
                <c:pt idx="4">
                  <c:v>Tesco</c:v>
                </c:pt>
                <c:pt idx="5">
                  <c:v>Tesco Express</c:v>
                </c:pt>
                <c:pt idx="6">
                  <c:v>Waitrose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96.29629629629629</c:v>
                </c:pt>
                <c:pt idx="1">
                  <c:v>100.0</c:v>
                </c:pt>
                <c:pt idx="2">
                  <c:v>98.75</c:v>
                </c:pt>
                <c:pt idx="3">
                  <c:v>19.874476987447697</c:v>
                </c:pt>
                <c:pt idx="4">
                  <c:v>26.837060702875398</c:v>
                </c:pt>
                <c:pt idx="5">
                  <c:v>6.7114093959731544</c:v>
                </c:pt>
                <c:pt idx="6">
                  <c:v>32.79352226720648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% HPP</c:v>
                </c:pt>
              </c:strCache>
            </c:strRef>
          </c:tx>
          <c:spPr>
            <a:solidFill>
              <a:srgbClr val="004E89"/>
            </a:solidFill>
          </c:spPr>
          <c:cat>
            <c:strRef>
              <c:f>Sheet1!$A$2:$A$8</c:f>
              <c:strCache>
                <c:ptCount val="7"/>
                <c:pt idx="0">
                  <c:v>Aldi</c:v>
                </c:pt>
                <c:pt idx="1">
                  <c:v>Lidl</c:v>
                </c:pt>
                <c:pt idx="2">
                  <c:v>M&amp;S</c:v>
                </c:pt>
                <c:pt idx="3">
                  <c:v>Sainsbury's</c:v>
                </c:pt>
                <c:pt idx="4">
                  <c:v>Tesco</c:v>
                </c:pt>
                <c:pt idx="5">
                  <c:v>Tesco Express</c:v>
                </c:pt>
                <c:pt idx="6">
                  <c:v>Waitrose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0.0</c:v>
                </c:pt>
                <c:pt idx="1">
                  <c:v>10.0</c:v>
                </c:pt>
                <c:pt idx="2">
                  <c:v>10.625</c:v>
                </c:pt>
                <c:pt idx="3">
                  <c:v>9.623430962343097</c:v>
                </c:pt>
                <c:pt idx="4">
                  <c:v>1.9169329073482428</c:v>
                </c:pt>
                <c:pt idx="5">
                  <c:v>0.0</c:v>
                </c:pt>
                <c:pt idx="6">
                  <c:v>9.7165991902834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% Cold Pressed</c:v>
                </c:pt>
              </c:strCache>
            </c:strRef>
          </c:tx>
          <c:spPr>
            <a:solidFill>
              <a:srgbClr val="F7B801"/>
            </a:solidFill>
          </c:spPr>
          <c:cat>
            <c:strRef>
              <c:f>Sheet1!$A$2:$A$8</c:f>
              <c:strCache>
                <c:ptCount val="7"/>
                <c:pt idx="0">
                  <c:v>Aldi</c:v>
                </c:pt>
                <c:pt idx="1">
                  <c:v>Lidl</c:v>
                </c:pt>
                <c:pt idx="2">
                  <c:v>M&amp;S</c:v>
                </c:pt>
                <c:pt idx="3">
                  <c:v>Sainsbury's</c:v>
                </c:pt>
                <c:pt idx="4">
                  <c:v>Tesco</c:v>
                </c:pt>
                <c:pt idx="5">
                  <c:v>Tesco Express</c:v>
                </c:pt>
                <c:pt idx="6">
                  <c:v>Waitrose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</c:numCache>
            </c:numRef>
          </c:val>
        </c:ser>
        <c:overlap val="10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800"/>
          </a:pPr>
        </a:p>
      </c:txPr>
    </c:legend>
    <c:dispBlanksAs val="gap"/>
  </c:chart>
  <c:txPr>
    <a:bodyPr/>
    <a:lstStyle/>
    <a:p>
      <a:pPr>
        <a:defRPr sz="1000">
          <a:latin typeface="Aptos"/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000" b="1">
                <a:latin typeface="Aptos"/>
              </a:defRPr>
            </a:pPr>
            <a:r>
              <a:t>Facings by Product Type</a:t>
            </a:r>
          </a:p>
        </c:rich>
      </c:tx>
      <c:layout/>
      <c:overlay val="0"/>
    </c:title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Value</c:v>
                </c:pt>
              </c:strCache>
            </c:strRef>
          </c:tx>
          <c:dPt>
            <c:idx val="0"/>
            <c:spPr>
              <a:solidFill>
                <a:srgbClr val="FF6B35"/>
              </a:solidFill>
            </c:spPr>
          </c:dPt>
          <c:dPt>
            <c:idx val="1"/>
            <c:spPr>
              <a:solidFill>
                <a:srgbClr val="004E89"/>
              </a:solidFill>
            </c:spPr>
          </c:dPt>
          <c:dPt>
            <c:idx val="2"/>
            <c:spPr>
              <a:solidFill>
                <a:srgbClr val="F7B801"/>
              </a:solidFill>
            </c:spPr>
          </c:dPt>
          <c:dPt>
            <c:idx val="3"/>
            <c:spPr>
              <a:solidFill>
                <a:srgbClr val="1B998B"/>
              </a:solidFill>
            </c:spPr>
          </c:dPt>
          <c:dLbls>
            <c:numFmt formatCode="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Sheet1!$A$2:$A$5</c:f>
              <c:strCache>
                <c:ptCount val="4"/>
                <c:pt idx="0">
                  <c:v>Pure Juices</c:v>
                </c:pt>
                <c:pt idx="1">
                  <c:v>Other</c:v>
                </c:pt>
                <c:pt idx="2">
                  <c:v>Smoothies</c:v>
                </c:pt>
                <c:pt idx="3">
                  <c:v>Shots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161.0</c:v>
                </c:pt>
                <c:pt idx="1">
                  <c:v>26.0</c:v>
                </c:pt>
                <c:pt idx="2">
                  <c:v>21.0</c:v>
                </c:pt>
                <c:pt idx="3">
                  <c:v>8.0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Aptos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068027336"/>
        <c:crosses val="autoZero"/>
      </c:valAx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000" b="1">
                <a:latin typeface="Aptos"/>
              </a:defRPr>
            </a:pPr>
            <a:r>
              <a:t>% PL vs Branded</a:t>
            </a:r>
          </a:p>
        </c:rich>
      </c:tx>
      <c:layout/>
      <c:overlay val="0"/>
    </c:title>
    <c:autoTitleDeleted val="0"/>
    <c:plotArea>
      <c:barChart>
        <c:barDir val="col"/>
        <c:grouping val="percentStacked"/>
        <c:ser>
          <c:idx val="0"/>
          <c:order val="0"/>
          <c:tx>
            <c:strRef>
              <c:f>Sheet1!$B$1</c:f>
              <c:strCache>
                <c:ptCount val="1"/>
                <c:pt idx="0">
                  <c:v>Branded</c:v>
                </c:pt>
              </c:strCache>
            </c:strRef>
          </c:tx>
          <c:spPr>
            <a:solidFill>
              <a:srgbClr val="FF6B35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3.7037037037037033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Private Label</c:v>
                </c:pt>
              </c:strCache>
            </c:strRef>
          </c:tx>
          <c:spPr>
            <a:solidFill>
              <a:srgbClr val="004E89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Sheet1!$C$2:$C$2</c:f>
              <c:numCache>
                <c:formatCode>General</c:formatCode>
                <c:ptCount val="1"/>
                <c:pt idx="0">
                  <c:v>96.29629629629629</c:v>
                </c:pt>
              </c:numCache>
            </c:numRef>
          </c:val>
        </c:ser>
        <c:overlap val="10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Aptos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800"/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000" b="1">
                <a:latin typeface="Aptos"/>
              </a:defRPr>
            </a:pPr>
            <a:r>
              <a:t>% Indulgence vs Functional</a:t>
            </a:r>
          </a:p>
        </c:rich>
      </c:tx>
      <c:layout/>
      <c:overlay val="0"/>
    </c:title>
    <c:autoTitleDeleted val="0"/>
    <c:plotArea>
      <c:barChart>
        <c:barDir val="col"/>
        <c:grouping val="percentStacked"/>
        <c:ser>
          <c:idx val="0"/>
          <c:order val="0"/>
          <c:tx>
            <c:strRef>
              <c:f>Sheet1!$B$1</c:f>
              <c:strCache>
                <c:ptCount val="1"/>
                <c:pt idx="0">
                  <c:v>Functional</c:v>
                </c:pt>
              </c:strCache>
            </c:strRef>
          </c:tx>
          <c:spPr>
            <a:solidFill>
              <a:srgbClr val="FF6B35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25.0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Indulgence</c:v>
                </c:pt>
              </c:strCache>
            </c:strRef>
          </c:tx>
          <c:spPr>
            <a:solidFill>
              <a:srgbClr val="004E89"/>
            </a:solidFill>
          </c:spPr>
          <c:dLbls>
            <c:numFmt formatCode="0.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Sheet1!$C$2:$C$2</c:f>
              <c:numCache>
                <c:formatCode>General</c:formatCode>
                <c:ptCount val="1"/>
                <c:pt idx="0">
                  <c:v>74.07407407407408</c:v>
                </c:pt>
              </c:numCache>
            </c:numRef>
          </c:val>
        </c:ser>
        <c:overlap val="10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Aptos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068027336"/>
        <c:crosses val="autoZero"/>
      </c:valAx>
    </c:plotArea>
    <c:legend>
      <c:legendPos val="b"/>
      <c:overlay val="0"/>
      <c:txPr>
        <a:bodyPr/>
        <a:lstStyle/>
        <a:p>
          <a:pPr>
            <a:defRPr sz="800"/>
          </a:pPr>
        </a:p>
      </c:txPr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title>
      <c:tx>
        <c:rich>
          <a:bodyPr/>
          <a:lstStyle/>
          <a:p>
            <a:pPr>
              <a:defRPr sz="1000" b="1">
                <a:latin typeface="Aptos"/>
              </a:defRPr>
            </a:pPr>
            <a:r>
              <a:t>Facings by Product Type</a:t>
            </a:r>
          </a:p>
        </c:rich>
      </c:tx>
      <c:layout/>
      <c:overlay val="0"/>
    </c:title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Value</c:v>
                </c:pt>
              </c:strCache>
            </c:strRef>
          </c:tx>
          <c:dPt>
            <c:idx val="0"/>
            <c:spPr>
              <a:solidFill>
                <a:srgbClr val="FF6B35"/>
              </a:solidFill>
            </c:spPr>
          </c:dPt>
          <c:dPt>
            <c:idx val="1"/>
            <c:spPr>
              <a:solidFill>
                <a:srgbClr val="004E89"/>
              </a:solidFill>
            </c:spPr>
          </c:dPt>
          <c:dPt>
            <c:idx val="2"/>
            <c:spPr>
              <a:solidFill>
                <a:srgbClr val="F7B801"/>
              </a:solidFill>
            </c:spPr>
          </c:dPt>
          <c:dPt>
            <c:idx val="3"/>
            <c:spPr>
              <a:solidFill>
                <a:srgbClr val="1B998B"/>
              </a:solidFill>
            </c:spPr>
          </c:dPt>
          <c:dLbls>
            <c:numFmt formatCode="0" sourceLinked="0"/>
            <c:txPr>
              <a:bodyPr/>
              <a:lstStyle/>
              <a:p>
                <a:pPr>
                  <a:defRPr sz="1000">
                    <a:latin typeface="Apto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Sheet1!$A$2:$A$5</c:f>
              <c:strCache>
                <c:ptCount val="4"/>
                <c:pt idx="0">
                  <c:v>Pure Juices</c:v>
                </c:pt>
                <c:pt idx="1">
                  <c:v>Shots</c:v>
                </c:pt>
                <c:pt idx="2">
                  <c:v>Smoothies</c:v>
                </c:pt>
                <c:pt idx="3">
                  <c:v>Other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111.0</c:v>
                </c:pt>
                <c:pt idx="1">
                  <c:v>24.0</c:v>
                </c:pt>
                <c:pt idx="2">
                  <c:v>11.0</c:v>
                </c:pt>
                <c:pt idx="3">
                  <c:v>4.0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Aptos"/>
              </a:defRPr>
            </a:pPr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Aptos"/>
              </a:defRPr>
            </a:pPr>
          </a:p>
        </c:txPr>
        <c:crossAx val="-2068027336"/>
        <c:crosses val="autoZero"/>
      </c:valAx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A2467652-78F2-4B5A-B20E-7C7AB17032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38" tIns="45719" rIns="91438" bIns="45719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CA9DCEE-BBC4-4662-B888-662938B904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38" tIns="45719" rIns="91438" bIns="45719" rtlCol="0"/>
          <a:lstStyle>
            <a:lvl1pPr algn="r">
              <a:defRPr sz="1200"/>
            </a:lvl1pPr>
          </a:lstStyle>
          <a:p>
            <a:fld id="{EC6D240C-7DD9-43FC-971C-50FDED5F6B2D}" type="datetimeFigureOut">
              <a:rPr lang="nl-NL" smtClean="0"/>
              <a:t>17-2-2026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B211BB1-A5B3-4F7A-91F7-809895E535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38" tIns="45719" rIns="91438" bIns="45719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6EFFC3F-1BB0-4181-91C3-EA5CBF05A4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38" tIns="45719" rIns="91438" bIns="45719" rtlCol="0" anchor="b"/>
          <a:lstStyle>
            <a:lvl1pPr algn="r">
              <a:defRPr sz="1200"/>
            </a:lvl1pPr>
          </a:lstStyle>
          <a:p>
            <a:fld id="{BBDF97A8-E001-4B0A-B8E1-730C3D94646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30438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38" tIns="45719" rIns="91438" bIns="45719" rtlCol="0"/>
          <a:lstStyle>
            <a:lvl1pPr algn="l" rtl="0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38" tIns="45719" rIns="91438" bIns="45719" rtlCol="0"/>
          <a:lstStyle>
            <a:lvl1pPr algn="r" rtl="0">
              <a:defRPr sz="1200"/>
            </a:lvl1pPr>
          </a:lstStyle>
          <a:p>
            <a:fld id="{06FAA07D-ACC6-4FD1-8392-DD72642CA228}" type="datetimeFigureOut">
              <a:rPr lang="en-GB" smtClean="0"/>
              <a:pPr/>
              <a:t>17/02/2026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8" tIns="45719" rIns="91438" bIns="45719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38" tIns="45719" rIns="91438" bIns="45719" rtlCol="0"/>
          <a:lstStyle/>
          <a:p>
            <a:pPr lvl="0"/>
            <a:r>
              <a:rPr lang="en-GB"/>
              <a:t>Klikken om de tekststijl van het model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38" tIns="45719" rIns="91438" bIns="45719" rtlCol="0" anchor="b"/>
          <a:lstStyle>
            <a:lvl1pPr algn="l" rtl="0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38" tIns="45719" rIns="91438" bIns="45719" rtlCol="0" anchor="b"/>
          <a:lstStyle>
            <a:lvl1pPr algn="r" rtl="0">
              <a:defRPr sz="1200"/>
            </a:lvl1pPr>
          </a:lstStyle>
          <a:p>
            <a:fld id="{9DA522A9-22F3-43E2-9FA7-E579A8E305A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346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Master" Target="../slideMasters/slideMaster1.xml"/><Relationship Id="rId3" Type="http://schemas.openxmlformats.org/officeDocument/2006/relationships/oleObject" Target="../embeddings/oleObject2.bin"/><Relationship Id="rId4" Type="http://schemas.openxmlformats.org/officeDocument/2006/relationships/image" Target="../media/image1.emf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slideMaster" Target="../slideMasters/slideMaster1.xml"/><Relationship Id="rId3" Type="http://schemas.openxmlformats.org/officeDocument/2006/relationships/oleObject" Target="../embeddings/oleObject11.bin"/><Relationship Id="rId4" Type="http://schemas.openxmlformats.org/officeDocument/2006/relationships/image" Target="../media/image1.emf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slideMaster" Target="../slideMasters/slideMaster1.xml"/><Relationship Id="rId3" Type="http://schemas.openxmlformats.org/officeDocument/2006/relationships/oleObject" Target="../embeddings/oleObject12.bin"/><Relationship Id="rId4" Type="http://schemas.openxmlformats.org/officeDocument/2006/relationships/image" Target="../media/image1.emf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slideMaster" Target="../slideMasters/slideMaster1.xml"/><Relationship Id="rId3" Type="http://schemas.openxmlformats.org/officeDocument/2006/relationships/oleObject" Target="../embeddings/oleObject13.bin"/><Relationship Id="rId4" Type="http://schemas.openxmlformats.org/officeDocument/2006/relationships/image" Target="../media/image1.emf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slideMaster" Target="../slideMasters/slideMaster2.xml"/><Relationship Id="rId3" Type="http://schemas.openxmlformats.org/officeDocument/2006/relationships/oleObject" Target="../embeddings/oleObject15.bin"/><Relationship Id="rId4" Type="http://schemas.openxmlformats.org/officeDocument/2006/relationships/image" Target="../media/image1.emf"/><Relationship Id="rId5" Type="http://schemas.openxmlformats.org/officeDocument/2006/relationships/image" Target="../media/image7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slideMaster" Target="../slideMasters/slideMaster2.xml"/><Relationship Id="rId3" Type="http://schemas.openxmlformats.org/officeDocument/2006/relationships/oleObject" Target="../embeddings/oleObject16.bin"/><Relationship Id="rId4" Type="http://schemas.openxmlformats.org/officeDocument/2006/relationships/image" Target="../media/image1.emf"/><Relationship Id="rId5" Type="http://schemas.openxmlformats.org/officeDocument/2006/relationships/image" Target="../media/image7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slideMaster" Target="../slideMasters/slideMaster2.xml"/><Relationship Id="rId3" Type="http://schemas.openxmlformats.org/officeDocument/2006/relationships/oleObject" Target="../embeddings/oleObject17.bin"/><Relationship Id="rId4" Type="http://schemas.openxmlformats.org/officeDocument/2006/relationships/image" Target="../media/image1.emf"/><Relationship Id="rId5" Type="http://schemas.openxmlformats.org/officeDocument/2006/relationships/image" Target="../media/image7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slideMaster" Target="../slideMasters/slideMaster2.xml"/><Relationship Id="rId3" Type="http://schemas.openxmlformats.org/officeDocument/2006/relationships/oleObject" Target="../embeddings/oleObject18.bin"/><Relationship Id="rId4" Type="http://schemas.openxmlformats.org/officeDocument/2006/relationships/image" Target="../media/image1.emf"/><Relationship Id="rId5" Type="http://schemas.openxmlformats.org/officeDocument/2006/relationships/image" Target="../media/image7.pn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slideMaster" Target="../slideMasters/slideMaster2.xml"/><Relationship Id="rId3" Type="http://schemas.openxmlformats.org/officeDocument/2006/relationships/oleObject" Target="../embeddings/oleObject19.bin"/><Relationship Id="rId4" Type="http://schemas.openxmlformats.org/officeDocument/2006/relationships/image" Target="../media/image1.emf"/><Relationship Id="rId5" Type="http://schemas.openxmlformats.org/officeDocument/2006/relationships/image" Target="../media/image5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slideMaster" Target="../slideMasters/slideMaster2.xml"/><Relationship Id="rId3" Type="http://schemas.openxmlformats.org/officeDocument/2006/relationships/oleObject" Target="../embeddings/oleObject20.bin"/><Relationship Id="rId4" Type="http://schemas.openxmlformats.org/officeDocument/2006/relationships/image" Target="../media/image1.emf"/><Relationship Id="rId5" Type="http://schemas.openxmlformats.org/officeDocument/2006/relationships/image" Target="../media/image5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slideMaster" Target="../slideMasters/slideMaster2.xml"/><Relationship Id="rId3" Type="http://schemas.openxmlformats.org/officeDocument/2006/relationships/oleObject" Target="../embeddings/oleObject21.bin"/><Relationship Id="rId4" Type="http://schemas.openxmlformats.org/officeDocument/2006/relationships/image" Target="../media/image1.emf"/><Relationship Id="rId5" Type="http://schemas.openxmlformats.org/officeDocument/2006/relationships/image" Target="../media/image8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Master" Target="../slideMasters/slideMaster1.xml"/><Relationship Id="rId3" Type="http://schemas.openxmlformats.org/officeDocument/2006/relationships/oleObject" Target="../embeddings/oleObject3.bin"/><Relationship Id="rId4" Type="http://schemas.openxmlformats.org/officeDocument/2006/relationships/image" Target="../media/image1.emf"/><Relationship Id="rId5" Type="http://schemas.openxmlformats.org/officeDocument/2006/relationships/image" Target="../media/image2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slideMaster" Target="../slideMasters/slideMaster3.xml"/><Relationship Id="rId3" Type="http://schemas.openxmlformats.org/officeDocument/2006/relationships/oleObject" Target="../embeddings/oleObject23.bin"/><Relationship Id="rId4" Type="http://schemas.openxmlformats.org/officeDocument/2006/relationships/image" Target="../media/image1.emf"/><Relationship Id="rId5" Type="http://schemas.openxmlformats.org/officeDocument/2006/relationships/image" Target="../media/image9.jpeg"/><Relationship Id="rId6" Type="http://schemas.openxmlformats.org/officeDocument/2006/relationships/image" Target="../media/image2.png"/><Relationship Id="rId7" Type="http://schemas.openxmlformats.org/officeDocument/2006/relationships/image" Target="../media/image4.png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slideMaster" Target="../slideMasters/slideMaster3.xml"/><Relationship Id="rId3" Type="http://schemas.openxmlformats.org/officeDocument/2006/relationships/oleObject" Target="../embeddings/oleObject24.bin"/><Relationship Id="rId4" Type="http://schemas.openxmlformats.org/officeDocument/2006/relationships/image" Target="../media/image1.emf"/><Relationship Id="rId5" Type="http://schemas.openxmlformats.org/officeDocument/2006/relationships/image" Target="../media/image10.jpeg"/><Relationship Id="rId6" Type="http://schemas.openxmlformats.org/officeDocument/2006/relationships/image" Target="../media/image2.png"/><Relationship Id="rId7" Type="http://schemas.openxmlformats.org/officeDocument/2006/relationships/image" Target="../media/image4.pn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slideMaster" Target="../slideMasters/slideMaster3.xml"/><Relationship Id="rId3" Type="http://schemas.openxmlformats.org/officeDocument/2006/relationships/oleObject" Target="../embeddings/oleObject25.bin"/><Relationship Id="rId4" Type="http://schemas.openxmlformats.org/officeDocument/2006/relationships/image" Target="../media/image1.emf"/><Relationship Id="rId5" Type="http://schemas.openxmlformats.org/officeDocument/2006/relationships/image" Target="../media/image6.jpeg"/><Relationship Id="rId6" Type="http://schemas.openxmlformats.org/officeDocument/2006/relationships/image" Target="../media/image2.png"/><Relationship Id="rId7" Type="http://schemas.openxmlformats.org/officeDocument/2006/relationships/image" Target="../media/image4.pn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slideMaster" Target="../slideMasters/slideMaster3.xml"/><Relationship Id="rId3" Type="http://schemas.openxmlformats.org/officeDocument/2006/relationships/oleObject" Target="../embeddings/oleObject26.bin"/><Relationship Id="rId4" Type="http://schemas.openxmlformats.org/officeDocument/2006/relationships/image" Target="../media/image1.emf"/><Relationship Id="rId5" Type="http://schemas.openxmlformats.org/officeDocument/2006/relationships/image" Target="../media/image3.jpeg"/><Relationship Id="rId6" Type="http://schemas.openxmlformats.org/officeDocument/2006/relationships/image" Target="../media/image2.png"/><Relationship Id="rId7" Type="http://schemas.openxmlformats.org/officeDocument/2006/relationships/image" Target="../media/image4.png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slideMaster" Target="../slideMasters/slideMaster3.xml"/><Relationship Id="rId3" Type="http://schemas.openxmlformats.org/officeDocument/2006/relationships/oleObject" Target="../embeddings/oleObject27.bin"/><Relationship Id="rId4" Type="http://schemas.openxmlformats.org/officeDocument/2006/relationships/image" Target="../media/image1.emf"/><Relationship Id="rId5" Type="http://schemas.openxmlformats.org/officeDocument/2006/relationships/image" Target="../media/image11.jpeg"/><Relationship Id="rId6" Type="http://schemas.openxmlformats.org/officeDocument/2006/relationships/image" Target="../media/image2.png"/><Relationship Id="rId7" Type="http://schemas.openxmlformats.org/officeDocument/2006/relationships/image" Target="../media/image4.png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slideMaster" Target="../slideMasters/slideMaster3.xml"/><Relationship Id="rId3" Type="http://schemas.openxmlformats.org/officeDocument/2006/relationships/oleObject" Target="../embeddings/oleObject28.bin"/><Relationship Id="rId4" Type="http://schemas.openxmlformats.org/officeDocument/2006/relationships/image" Target="../media/image12.emf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slideMaster" Target="../slideMasters/slideMaster3.xml"/><Relationship Id="rId3" Type="http://schemas.openxmlformats.org/officeDocument/2006/relationships/oleObject" Target="../embeddings/oleObject12.bin"/><Relationship Id="rId4" Type="http://schemas.openxmlformats.org/officeDocument/2006/relationships/image" Target="../media/image1.emf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slideMaster" Target="../slideMasters/slideMaster4.xml"/><Relationship Id="rId3" Type="http://schemas.openxmlformats.org/officeDocument/2006/relationships/oleObject" Target="../embeddings/oleObject30.bin"/><Relationship Id="rId4" Type="http://schemas.openxmlformats.org/officeDocument/2006/relationships/image" Target="../media/image1.emf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tags" Target="../tags/tag33.xml"/><Relationship Id="rId2" Type="http://schemas.openxmlformats.org/officeDocument/2006/relationships/slideMaster" Target="../slideMasters/slideMaster4.xml"/><Relationship Id="rId3" Type="http://schemas.openxmlformats.org/officeDocument/2006/relationships/oleObject" Target="../embeddings/oleObject31.bin"/><Relationship Id="rId4" Type="http://schemas.openxmlformats.org/officeDocument/2006/relationships/image" Target="../media/image1.emf"/><Relationship Id="rId5" Type="http://schemas.openxmlformats.org/officeDocument/2006/relationships/image" Target="../media/image16.jpeg"/><Relationship Id="rId6" Type="http://schemas.openxmlformats.org/officeDocument/2006/relationships/image" Target="../media/image14.png"/><Relationship Id="rId7" Type="http://schemas.openxmlformats.org/officeDocument/2006/relationships/image" Target="../media/image15.png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tags" Target="../tags/tag35.xml"/><Relationship Id="rId2" Type="http://schemas.openxmlformats.org/officeDocument/2006/relationships/slideMaster" Target="../slideMasters/slideMaster5.xml"/><Relationship Id="rId3" Type="http://schemas.openxmlformats.org/officeDocument/2006/relationships/oleObject" Target="../embeddings/oleObject33.bin"/><Relationship Id="rId4" Type="http://schemas.openxmlformats.org/officeDocument/2006/relationships/image" Target="../media/image1.emf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Master" Target="../slideMasters/slideMaster1.xml"/><Relationship Id="rId3" Type="http://schemas.openxmlformats.org/officeDocument/2006/relationships/oleObject" Target="../embeddings/oleObject4.bin"/><Relationship Id="rId4" Type="http://schemas.openxmlformats.org/officeDocument/2006/relationships/image" Target="../media/image1.emf"/><Relationship Id="rId5" Type="http://schemas.openxmlformats.org/officeDocument/2006/relationships/image" Target="../media/image2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tags" Target="../tags/tag36.xml"/><Relationship Id="rId2" Type="http://schemas.openxmlformats.org/officeDocument/2006/relationships/slideMaster" Target="../slideMasters/slideMaster5.xml"/><Relationship Id="rId3" Type="http://schemas.openxmlformats.org/officeDocument/2006/relationships/oleObject" Target="../embeddings/oleObject34.bin"/><Relationship Id="rId4" Type="http://schemas.openxmlformats.org/officeDocument/2006/relationships/image" Target="../media/image1.emf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tags" Target="../tags/tag37.xml"/><Relationship Id="rId2" Type="http://schemas.openxmlformats.org/officeDocument/2006/relationships/slideMaster" Target="../slideMasters/slideMaster5.xml"/><Relationship Id="rId3" Type="http://schemas.openxmlformats.org/officeDocument/2006/relationships/oleObject" Target="../embeddings/oleObject35.bin"/><Relationship Id="rId4" Type="http://schemas.openxmlformats.org/officeDocument/2006/relationships/image" Target="../media/image1.emf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tags" Target="../tags/tag38.xml"/><Relationship Id="rId2" Type="http://schemas.openxmlformats.org/officeDocument/2006/relationships/slideMaster" Target="../slideMasters/slideMaster5.xml"/><Relationship Id="rId3" Type="http://schemas.openxmlformats.org/officeDocument/2006/relationships/oleObject" Target="../embeddings/oleObject36.bin"/><Relationship Id="rId4" Type="http://schemas.openxmlformats.org/officeDocument/2006/relationships/image" Target="../media/image1.emf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tags" Target="../tags/tag39.xml"/><Relationship Id="rId2" Type="http://schemas.openxmlformats.org/officeDocument/2006/relationships/slideMaster" Target="../slideMasters/slideMaster5.xml"/><Relationship Id="rId3" Type="http://schemas.openxmlformats.org/officeDocument/2006/relationships/oleObject" Target="../embeddings/oleObject37.bin"/><Relationship Id="rId4" Type="http://schemas.openxmlformats.org/officeDocument/2006/relationships/image" Target="../media/image1.emf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tags" Target="../tags/tag40.xml"/><Relationship Id="rId2" Type="http://schemas.openxmlformats.org/officeDocument/2006/relationships/slideMaster" Target="../slideMasters/slideMaster5.xml"/><Relationship Id="rId3" Type="http://schemas.openxmlformats.org/officeDocument/2006/relationships/oleObject" Target="../embeddings/oleObject38.bin"/><Relationship Id="rId4" Type="http://schemas.openxmlformats.org/officeDocument/2006/relationships/image" Target="../media/image1.emf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tags" Target="../tags/tag41.xml"/><Relationship Id="rId2" Type="http://schemas.openxmlformats.org/officeDocument/2006/relationships/slideMaster" Target="../slideMasters/slideMaster5.xml"/><Relationship Id="rId3" Type="http://schemas.openxmlformats.org/officeDocument/2006/relationships/oleObject" Target="../embeddings/oleObject39.bin"/><Relationship Id="rId4" Type="http://schemas.openxmlformats.org/officeDocument/2006/relationships/image" Target="../media/image1.emf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tags" Target="../tags/tag42.xml"/><Relationship Id="rId2" Type="http://schemas.openxmlformats.org/officeDocument/2006/relationships/slideMaster" Target="../slideMasters/slideMaster5.xml"/><Relationship Id="rId3" Type="http://schemas.openxmlformats.org/officeDocument/2006/relationships/oleObject" Target="../embeddings/oleObject40.bin"/><Relationship Id="rId4" Type="http://schemas.openxmlformats.org/officeDocument/2006/relationships/image" Target="../media/image1.emf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tags" Target="../tags/tag43.xml"/><Relationship Id="rId2" Type="http://schemas.openxmlformats.org/officeDocument/2006/relationships/slideMaster" Target="../slideMasters/slideMaster5.xml"/><Relationship Id="rId3" Type="http://schemas.openxmlformats.org/officeDocument/2006/relationships/oleObject" Target="../embeddings/oleObject41.bin"/><Relationship Id="rId4" Type="http://schemas.openxmlformats.org/officeDocument/2006/relationships/image" Target="../media/image1.emf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tags" Target="../tags/tag44.xml"/><Relationship Id="rId2" Type="http://schemas.openxmlformats.org/officeDocument/2006/relationships/slideMaster" Target="../slideMasters/slideMaster5.xml"/><Relationship Id="rId3" Type="http://schemas.openxmlformats.org/officeDocument/2006/relationships/oleObject" Target="../embeddings/oleObject42.bin"/><Relationship Id="rId4" Type="http://schemas.openxmlformats.org/officeDocument/2006/relationships/image" Target="../media/image1.emf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tags" Target="../tags/tag45.xml"/><Relationship Id="rId2" Type="http://schemas.openxmlformats.org/officeDocument/2006/relationships/slideMaster" Target="../slideMasters/slideMaster5.xml"/><Relationship Id="rId3" Type="http://schemas.openxmlformats.org/officeDocument/2006/relationships/oleObject" Target="../embeddings/oleObject43.bin"/><Relationship Id="rId4" Type="http://schemas.openxmlformats.org/officeDocument/2006/relationships/image" Target="../media/image1.emf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slideMaster" Target="../slideMasters/slideMaster1.xml"/><Relationship Id="rId3" Type="http://schemas.openxmlformats.org/officeDocument/2006/relationships/oleObject" Target="../embeddings/oleObject5.bin"/><Relationship Id="rId4" Type="http://schemas.openxmlformats.org/officeDocument/2006/relationships/image" Target="../media/image1.emf"/><Relationship Id="rId5" Type="http://schemas.openxmlformats.org/officeDocument/2006/relationships/image" Target="../media/image3.jpeg"/><Relationship Id="rId6" Type="http://schemas.openxmlformats.org/officeDocument/2006/relationships/image" Target="../media/image2.png"/><Relationship Id="rId7" Type="http://schemas.openxmlformats.org/officeDocument/2006/relationships/image" Target="../media/image4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slideMaster" Target="../slideMasters/slideMaster1.xml"/><Relationship Id="rId3" Type="http://schemas.openxmlformats.org/officeDocument/2006/relationships/oleObject" Target="../embeddings/oleObject6.bin"/><Relationship Id="rId4" Type="http://schemas.openxmlformats.org/officeDocument/2006/relationships/image" Target="../media/image1.emf"/><Relationship Id="rId5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slideMaster" Target="../slideMasters/slideMaster1.xml"/><Relationship Id="rId3" Type="http://schemas.openxmlformats.org/officeDocument/2006/relationships/oleObject" Target="../embeddings/oleObject7.bin"/><Relationship Id="rId4" Type="http://schemas.openxmlformats.org/officeDocument/2006/relationships/image" Target="../media/image1.emf"/><Relationship Id="rId5" Type="http://schemas.openxmlformats.org/officeDocument/2006/relationships/image" Target="../media/image6.jpeg"/><Relationship Id="rId6" Type="http://schemas.openxmlformats.org/officeDocument/2006/relationships/image" Target="../media/image5.png"/><Relationship Id="rId7" Type="http://schemas.openxmlformats.org/officeDocument/2006/relationships/image" Target="../media/image4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slideMaster" Target="../slideMasters/slideMaster1.xml"/><Relationship Id="rId3" Type="http://schemas.openxmlformats.org/officeDocument/2006/relationships/oleObject" Target="../embeddings/oleObject8.bin"/><Relationship Id="rId4" Type="http://schemas.openxmlformats.org/officeDocument/2006/relationships/image" Target="../media/image1.emf"/><Relationship Id="rId5" Type="http://schemas.openxmlformats.org/officeDocument/2006/relationships/image" Target="../media/image5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slideMaster" Target="../slideMasters/slideMaster1.xml"/><Relationship Id="rId3" Type="http://schemas.openxmlformats.org/officeDocument/2006/relationships/oleObject" Target="../embeddings/oleObject9.bin"/><Relationship Id="rId4" Type="http://schemas.openxmlformats.org/officeDocument/2006/relationships/image" Target="../media/image1.emf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slideMaster" Target="../slideMasters/slideMaster1.xml"/><Relationship Id="rId3" Type="http://schemas.openxmlformats.org/officeDocument/2006/relationships/oleObject" Target="../embeddings/oleObject10.bin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ubtitel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C162E02C-702B-11F9-40C8-948D1B23C2B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958752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162E02C-702B-11F9-40C8-948D1B23C2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5AD10B-C673-49E1-A471-F8119BAF38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vert="horz" anchor="b">
            <a:normAutofit/>
          </a:bodyPr>
          <a:lstStyle>
            <a:lvl1pPr algn="ctr" rtl="0">
              <a:defRPr sz="44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00745E8-2F24-438B-A3C7-97C34AB37E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Klik om de ondertitelstijl van het model te bewerken</a:t>
            </a:r>
          </a:p>
        </p:txBody>
      </p:sp>
      <p:sp>
        <p:nvSpPr>
          <p:cNvPr id="10" name="Tijdelijke aanduiding voor datum 3">
            <a:extLst>
              <a:ext uri="{FF2B5EF4-FFF2-40B4-BE49-F238E27FC236}">
                <a16:creationId xmlns:a16="http://schemas.microsoft.com/office/drawing/2014/main" id="{3E6FE74A-D8B8-5EA2-2C37-F8168E610B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Tijdelijke aanduiding voor voettekst 4">
            <a:extLst>
              <a:ext uri="{FF2B5EF4-FFF2-40B4-BE49-F238E27FC236}">
                <a16:creationId xmlns:a16="http://schemas.microsoft.com/office/drawing/2014/main" id="{69E16129-1481-BCFE-5254-3B6F089C6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2" name="Tijdelijke aanduiding voor dianummer 5">
            <a:extLst>
              <a:ext uri="{FF2B5EF4-FFF2-40B4-BE49-F238E27FC236}">
                <a16:creationId xmlns:a16="http://schemas.microsoft.com/office/drawing/2014/main" id="{17C28332-4CEF-7658-52ED-BE47129AB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37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hink-cell data - do not delete" hidden="1">
            <a:extLst>
              <a:ext uri="{FF2B5EF4-FFF2-40B4-BE49-F238E27FC236}">
                <a16:creationId xmlns:a16="http://schemas.microsoft.com/office/drawing/2014/main" id="{C0281077-DB9D-F2B4-C07D-CD627ECFF17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011205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1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0281077-DB9D-F2B4-C07D-CD627ECFF1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01206A5F-3C2B-4658-9E72-B9CB600652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3AB3D04-03C2-4F02-86E1-5A3BBCCFD6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006340" cy="4351338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03E7089-1760-4689-B925-47DE044055E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62700" y="1825625"/>
            <a:ext cx="4991100" cy="4351338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FE62641-9CB0-4018-83F6-5CD6CFF142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A728CE9-379F-41AF-A971-5A658A5E9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79F7630-C513-42C5-A748-1E3DF86AA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ijdelijke aanduiding voor SmartArt 11"/>
          <p:cNvSpPr>
            <a:spLocks noGrp="1"/>
          </p:cNvSpPr>
          <p:nvPr>
            <p:ph type="dgm" sz="quarter" idx="14" hasCustomPrompt="1"/>
          </p:nvPr>
        </p:nvSpPr>
        <p:spPr>
          <a:xfrm>
            <a:off x="5989320" y="1844041"/>
            <a:ext cx="289560" cy="4343400"/>
          </a:xfrm>
          <a:solidFill>
            <a:schemeClr val="accent6">
              <a:alpha val="79000"/>
            </a:schemeClr>
          </a:solidFill>
          <a:ln>
            <a:noFill/>
          </a:ln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6601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40F46EA2-4740-C1FC-943B-2281FC60F86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685619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0F46EA2-4740-C1FC-943B-2281FC60F8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AB8137B-B5A3-497E-B62F-AA1E66C45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4510BDB-4474-4389-A731-31E633FA7B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66D405-76EA-4EFE-9D63-1223ED0ED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BA0BF5-FD54-4C5C-8EA7-41D935B2B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4062" y="6595533"/>
            <a:ext cx="2743200" cy="194734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8218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C7C987DD-651E-A60E-2C16-9CBFD53DA1A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394101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7C987DD-651E-A60E-2C16-9CBFD53DA1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793ED5A-5A34-3158-E945-F991BE1D6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15AE3-8E9F-CE4A-16C2-CB3E44302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E22DA-100A-BB3C-724B-D71E824C6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C627F-F321-9C11-22A9-9FFDB6CEE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9EAFA-9DF6-1D2B-7DEA-0952F9454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68074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ia teks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9A67C557-A368-38B4-3EB2-FA74AF421A7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108347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A67C557-A368-38B4-3EB2-FA74AF421A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Afbeelding 7">
            <a:extLst>
              <a:ext uri="{FF2B5EF4-FFF2-40B4-BE49-F238E27FC236}">
                <a16:creationId xmlns:a16="http://schemas.microsoft.com/office/drawing/2014/main" id="{14CFB396-05E4-40DB-816B-1C6D1B0B716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57" y="1163770"/>
            <a:ext cx="4902762" cy="5408728"/>
          </a:xfrm>
          <a:prstGeom prst="rect">
            <a:avLst/>
          </a:prstGeom>
        </p:spPr>
      </p:pic>
      <p:sp>
        <p:nvSpPr>
          <p:cNvPr id="18" name="Tijdelijke aanduiding voor afbeelding 17">
            <a:extLst>
              <a:ext uri="{FF2B5EF4-FFF2-40B4-BE49-F238E27FC236}">
                <a16:creationId xmlns:a16="http://schemas.microsoft.com/office/drawing/2014/main" id="{2B9FAF4F-2938-49E6-AD19-4AEF034211C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8384" y="1331495"/>
            <a:ext cx="8093376" cy="5074666"/>
          </a:xfrm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r>
              <a:rPr lang="en-GB"/>
              <a:t>KLIK OP HET PICTOGRAM ALS U EEN AFBEELDING WILT TOEVOEGEN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E103C6B-CABD-460B-A1D1-0656705B90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28E8476-CC30-49A1-9924-4B1338CB7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9E52E9A-3CC8-4C3A-A478-313EBF1A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ijdelijke aanduiding voor tekst 15">
            <a:extLst>
              <a:ext uri="{FF2B5EF4-FFF2-40B4-BE49-F238E27FC236}">
                <a16:creationId xmlns:a16="http://schemas.microsoft.com/office/drawing/2014/main" id="{2CA1B0FB-0622-4C4D-86A3-34671986D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2809" y="2453534"/>
            <a:ext cx="4729162" cy="2906406"/>
          </a:xfrm>
          <a:prstGeom prst="rect">
            <a:avLst/>
          </a:prstGeom>
          <a:solidFill>
            <a:srgbClr val="68B445">
              <a:alpha val="85098"/>
            </a:srgbClr>
          </a:solidFill>
        </p:spPr>
        <p:txBody>
          <a:bodyPr lIns="216000" tIns="216000" rIns="216000" bIns="216000" anchor="ctr" anchorCtr="0">
            <a:normAutofit/>
          </a:bodyPr>
          <a:lstStyle>
            <a:lvl1pPr marL="0" indent="0" rtl="0">
              <a:buNone/>
              <a:defRPr sz="2400" b="1"/>
            </a:lvl1pPr>
          </a:lstStyle>
          <a:p>
            <a:pPr lvl="0"/>
            <a:r>
              <a:rPr lang="en-GB"/>
              <a:t>KLIK OM DE MODELSTIJLEN TE BEWERKEN</a:t>
            </a:r>
          </a:p>
        </p:txBody>
      </p:sp>
      <p:sp>
        <p:nvSpPr>
          <p:cNvPr id="19" name="Tijdelijke aanduiding voor titel 1">
            <a:extLst>
              <a:ext uri="{FF2B5EF4-FFF2-40B4-BE49-F238E27FC236}">
                <a16:creationId xmlns:a16="http://schemas.microsoft.com/office/drawing/2014/main" id="{E9F77A27-A94D-4D23-8972-CFB71124F2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3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rtl="0">
              <a:defRPr b="1"/>
            </a:lvl1pPr>
          </a:lstStyle>
          <a:p>
            <a:r>
              <a:rPr lang="en-GB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1855787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ia met kleur achtergro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93EAC5F9-5892-8DC5-D721-FBF91B97982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9788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3EAC5F9-5892-8DC5-D721-FBF91B9798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hoek 1"/>
          <p:cNvSpPr/>
          <p:nvPr userDrawn="1"/>
        </p:nvSpPr>
        <p:spPr>
          <a:xfrm>
            <a:off x="904240" y="1341120"/>
            <a:ext cx="8717280" cy="50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14CFB396-05E4-40DB-816B-1C6D1B0B716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57" y="1163770"/>
            <a:ext cx="4902762" cy="5408728"/>
          </a:xfrm>
          <a:prstGeom prst="rect">
            <a:avLst/>
          </a:prstGeom>
        </p:spPr>
      </p:pic>
      <p:sp>
        <p:nvSpPr>
          <p:cNvPr id="18" name="Tijdelijke aanduiding voor afbeelding 17">
            <a:extLst>
              <a:ext uri="{FF2B5EF4-FFF2-40B4-BE49-F238E27FC236}">
                <a16:creationId xmlns:a16="http://schemas.microsoft.com/office/drawing/2014/main" id="{2B9FAF4F-2938-49E6-AD19-4AEF034211C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30304" y="1607819"/>
            <a:ext cx="6376336" cy="4282721"/>
          </a:xfrm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r>
              <a:rPr lang="en-GB"/>
              <a:t>KLIK OP HET PICTOGRAM ALS U EEN AFBEELDING WILT TOEVOEGEN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E103C6B-CABD-460B-A1D1-0656705B90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28E8476-CC30-49A1-9924-4B1338CB7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9E52E9A-3CC8-4C3A-A478-313EBF1A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jdelijke aanduiding voor titel 1">
            <a:extLst>
              <a:ext uri="{FF2B5EF4-FFF2-40B4-BE49-F238E27FC236}">
                <a16:creationId xmlns:a16="http://schemas.microsoft.com/office/drawing/2014/main" id="{E9F77A27-A94D-4D23-8972-CFB71124F2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3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rtl="0">
              <a:defRPr/>
            </a:lvl1pPr>
          </a:lstStyle>
          <a:p>
            <a:r>
              <a:rPr lang="en-GB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11795462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ia titel met 2 tekstblokken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C542666D-6F3A-25FC-4D47-169CC61DC8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681043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542666D-6F3A-25FC-4D47-169CC61DC8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Afbeelding 7">
            <a:extLst>
              <a:ext uri="{FF2B5EF4-FFF2-40B4-BE49-F238E27FC236}">
                <a16:creationId xmlns:a16="http://schemas.microsoft.com/office/drawing/2014/main" id="{14CFB396-05E4-40DB-816B-1C6D1B0B716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57" y="1163770"/>
            <a:ext cx="4902762" cy="5408728"/>
          </a:xfrm>
          <a:prstGeom prst="rect">
            <a:avLst/>
          </a:prstGeom>
        </p:spPr>
      </p:pic>
      <p:sp>
        <p:nvSpPr>
          <p:cNvPr id="18" name="Tijdelijke aanduiding voor afbeelding 17">
            <a:extLst>
              <a:ext uri="{FF2B5EF4-FFF2-40B4-BE49-F238E27FC236}">
                <a16:creationId xmlns:a16="http://schemas.microsoft.com/office/drawing/2014/main" id="{2B9FAF4F-2938-49E6-AD19-4AEF034211C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8383" y="1331495"/>
            <a:ext cx="6826285" cy="5074666"/>
          </a:xfrm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r>
              <a:rPr lang="en-GB"/>
              <a:t>KLIK OP HET PICTOGRAM ALS U EEN AFBEELDING WILT TOEVOEGEN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E103C6B-CABD-460B-A1D1-0656705B90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28E8476-CC30-49A1-9924-4B1338CB7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9E52E9A-3CC8-4C3A-A478-313EBF1A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jdelijke aanduiding voor titel 1">
            <a:extLst>
              <a:ext uri="{FF2B5EF4-FFF2-40B4-BE49-F238E27FC236}">
                <a16:creationId xmlns:a16="http://schemas.microsoft.com/office/drawing/2014/main" id="{E9F77A27-A94D-4D23-8972-CFB71124F2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3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rtl="0">
              <a:defRPr b="1"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9" name="Tijdelijke aanduiding voor tekst 15">
            <a:extLst>
              <a:ext uri="{FF2B5EF4-FFF2-40B4-BE49-F238E27FC236}">
                <a16:creationId xmlns:a16="http://schemas.microsoft.com/office/drawing/2014/main" id="{0758322C-7699-40FD-BD87-D8D1DF8331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04800" y="3139334"/>
            <a:ext cx="3324046" cy="2118466"/>
          </a:xfrm>
          <a:prstGeom prst="rect">
            <a:avLst/>
          </a:prstGeom>
          <a:noFill/>
        </p:spPr>
        <p:txBody>
          <a:bodyPr lIns="72000" tIns="216000" rIns="216000" bIns="216000" anchor="t" anchorCtr="0">
            <a:normAutofit/>
          </a:bodyPr>
          <a:lstStyle>
            <a:lvl1pPr marL="0" indent="0" rtl="0">
              <a:buNone/>
              <a:defRPr sz="20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HIER KOMT EEN ONDERTITEL ALS VERSTERKING VAN DE FOTO HIERNAAST</a:t>
            </a: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2598055-CD38-4C63-B2E7-9C04561115CD}"/>
              </a:ext>
            </a:extLst>
          </p:cNvPr>
          <p:cNvCxnSpPr>
            <a:cxnSpLocks/>
          </p:cNvCxnSpPr>
          <p:nvPr userDrawn="1"/>
        </p:nvCxnSpPr>
        <p:spPr>
          <a:xfrm>
            <a:off x="8071485" y="3133725"/>
            <a:ext cx="2920545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F43C582C-D141-4960-A1E3-6A7052C9B0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67981" y="1657033"/>
            <a:ext cx="3324046" cy="1401762"/>
          </a:xfrm>
        </p:spPr>
        <p:txBody>
          <a:bodyPr anchor="b"/>
          <a:lstStyle>
            <a:lvl1pPr marL="0" indent="0" rtl="0">
              <a:buNone/>
              <a:defRPr b="1"/>
            </a:lvl1pPr>
          </a:lstStyle>
          <a:p>
            <a:pPr lvl="0"/>
            <a:r>
              <a:rPr lang="en-GB"/>
              <a:t>HIER EEN EXTRA KOP</a:t>
            </a:r>
          </a:p>
        </p:txBody>
      </p:sp>
    </p:spTree>
    <p:extLst>
      <p:ext uri="{BB962C8B-B14F-4D97-AF65-F5344CB8AC3E}">
        <p14:creationId xmlns:p14="http://schemas.microsoft.com/office/powerpoint/2010/main" val="10951804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ia met 2 tekstblokken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EB5A1318-296A-1DA2-FE17-0442C4DE861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74879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B5A1318-296A-1DA2-FE17-0442C4DE86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Afbeelding 7">
            <a:extLst>
              <a:ext uri="{FF2B5EF4-FFF2-40B4-BE49-F238E27FC236}">
                <a16:creationId xmlns:a16="http://schemas.microsoft.com/office/drawing/2014/main" id="{14CFB396-05E4-40DB-816B-1C6D1B0B716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57" y="544645"/>
            <a:ext cx="4902762" cy="5408728"/>
          </a:xfrm>
          <a:prstGeom prst="rect">
            <a:avLst/>
          </a:prstGeom>
        </p:spPr>
      </p:pic>
      <p:sp>
        <p:nvSpPr>
          <p:cNvPr id="18" name="Tijdelijke aanduiding voor afbeelding 17">
            <a:extLst>
              <a:ext uri="{FF2B5EF4-FFF2-40B4-BE49-F238E27FC236}">
                <a16:creationId xmlns:a16="http://schemas.microsoft.com/office/drawing/2014/main" id="{2B9FAF4F-2938-49E6-AD19-4AEF034211C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8384" y="712370"/>
            <a:ext cx="6458726" cy="5074666"/>
          </a:xfrm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r>
              <a:rPr lang="en-GB"/>
              <a:t>KLIK OP HET PICTOGRAM ALS U EEN AFBEELDING WILT TOEVOEGEN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E103C6B-CABD-460B-A1D1-0656705B90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28E8476-CC30-49A1-9924-4B1338CB7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9E52E9A-3CC8-4C3A-A478-313EBF1A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ijdelijke aanduiding voor tekst 15">
            <a:extLst>
              <a:ext uri="{FF2B5EF4-FFF2-40B4-BE49-F238E27FC236}">
                <a16:creationId xmlns:a16="http://schemas.microsoft.com/office/drawing/2014/main" id="{2CA1B0FB-0622-4C4D-86A3-34671986D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96190" y="3139334"/>
            <a:ext cx="3555838" cy="2118466"/>
          </a:xfrm>
          <a:prstGeom prst="rect">
            <a:avLst/>
          </a:prstGeom>
          <a:noFill/>
        </p:spPr>
        <p:txBody>
          <a:bodyPr lIns="72000" tIns="216000" rIns="216000" bIns="216000" anchor="t" anchorCtr="0">
            <a:normAutofit/>
          </a:bodyPr>
          <a:lstStyle>
            <a:lvl1pPr marL="0" indent="0" rtl="0">
              <a:buNone/>
              <a:defRPr sz="20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HIER KOMT EEN ONDERTITEL ALS VERSTERKING VAN DE FOTO HIERNAAST</a:t>
            </a:r>
          </a:p>
        </p:txBody>
      </p:sp>
      <p:sp>
        <p:nvSpPr>
          <p:cNvPr id="19" name="Tijdelijke aanduiding voor titel 1">
            <a:extLst>
              <a:ext uri="{FF2B5EF4-FFF2-40B4-BE49-F238E27FC236}">
                <a16:creationId xmlns:a16="http://schemas.microsoft.com/office/drawing/2014/main" id="{E9F77A27-A94D-4D23-8972-CFB71124F2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96190" y="1009650"/>
            <a:ext cx="3657610" cy="20288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rtl="0">
              <a:defRPr b="1"/>
            </a:lvl1pPr>
          </a:lstStyle>
          <a:p>
            <a:r>
              <a:rPr lang="en-GB"/>
              <a:t>KLIK OM DE STIJL TE BEWERKEN</a:t>
            </a:r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B4A0C17C-375C-4BC2-8D4D-D368DDE940EC}"/>
              </a:ext>
            </a:extLst>
          </p:cNvPr>
          <p:cNvCxnSpPr/>
          <p:nvPr userDrawn="1"/>
        </p:nvCxnSpPr>
        <p:spPr>
          <a:xfrm>
            <a:off x="7762875" y="3133725"/>
            <a:ext cx="31242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8708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ia tekst links ro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47038481-05A8-A5E6-7063-7D116F44B64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054128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7038481-05A8-A5E6-7063-7D116F44B6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Afbeelding 7">
            <a:extLst>
              <a:ext uri="{FF2B5EF4-FFF2-40B4-BE49-F238E27FC236}">
                <a16:creationId xmlns:a16="http://schemas.microsoft.com/office/drawing/2014/main" id="{14CFB396-05E4-40DB-816B-1C6D1B0B716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55883" y="1163770"/>
            <a:ext cx="4902762" cy="4866916"/>
          </a:xfrm>
          <a:prstGeom prst="rect">
            <a:avLst/>
          </a:prstGeom>
        </p:spPr>
      </p:pic>
      <p:sp>
        <p:nvSpPr>
          <p:cNvPr id="18" name="Tijdelijke aanduiding voor afbeelding 17">
            <a:extLst>
              <a:ext uri="{FF2B5EF4-FFF2-40B4-BE49-F238E27FC236}">
                <a16:creationId xmlns:a16="http://schemas.microsoft.com/office/drawing/2014/main" id="{2B9FAF4F-2938-49E6-AD19-4AEF034211C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flipH="1">
            <a:off x="4844120" y="1310541"/>
            <a:ext cx="6459294" cy="4572673"/>
          </a:xfrm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r>
              <a:rPr lang="en-GB"/>
              <a:t>KLIK OP HET PICTOGRAM ALS U EEN AFBEELDING WILT TOEVOEGEN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E103C6B-CABD-460B-A1D1-0656705B90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28E8476-CC30-49A1-9924-4B1338CB7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9E52E9A-3CC8-4C3A-A478-313EBF1A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ijdelijke aanduiding voor tekst 15">
            <a:extLst>
              <a:ext uri="{FF2B5EF4-FFF2-40B4-BE49-F238E27FC236}">
                <a16:creationId xmlns:a16="http://schemas.microsoft.com/office/drawing/2014/main" id="{2CA1B0FB-0622-4C4D-86A3-34671986D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5112" y="2453534"/>
            <a:ext cx="4729162" cy="2906406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lIns="216000" tIns="216000" rIns="216000" bIns="21600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KLIK OM HIER TEKST TOE TE VOEGEN</a:t>
            </a:r>
          </a:p>
        </p:txBody>
      </p:sp>
      <p:sp>
        <p:nvSpPr>
          <p:cNvPr id="19" name="Tijdelijke aanduiding voor titel 1">
            <a:extLst>
              <a:ext uri="{FF2B5EF4-FFF2-40B4-BE49-F238E27FC236}">
                <a16:creationId xmlns:a16="http://schemas.microsoft.com/office/drawing/2014/main" id="{E9F77A27-A94D-4D23-8972-CFB71124F2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3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rtl="0">
              <a:defRPr b="1" cap="all" baseline="0"/>
            </a:lvl1pPr>
          </a:lstStyle>
          <a:p>
            <a:r>
              <a:rPr lang="en-GB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538335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ia tekst links ge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E1E525F-AA7A-771D-2F66-E447CD03B6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811729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E1E525F-AA7A-771D-2F66-E447CD03B6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Afbeelding 7">
            <a:extLst>
              <a:ext uri="{FF2B5EF4-FFF2-40B4-BE49-F238E27FC236}">
                <a16:creationId xmlns:a16="http://schemas.microsoft.com/office/drawing/2014/main" id="{14CFB396-05E4-40DB-816B-1C6D1B0B716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55883" y="1163770"/>
            <a:ext cx="4902762" cy="4866916"/>
          </a:xfrm>
          <a:prstGeom prst="rect">
            <a:avLst/>
          </a:prstGeom>
        </p:spPr>
      </p:pic>
      <p:sp>
        <p:nvSpPr>
          <p:cNvPr id="18" name="Tijdelijke aanduiding voor afbeelding 17">
            <a:extLst>
              <a:ext uri="{FF2B5EF4-FFF2-40B4-BE49-F238E27FC236}">
                <a16:creationId xmlns:a16="http://schemas.microsoft.com/office/drawing/2014/main" id="{2B9FAF4F-2938-49E6-AD19-4AEF034211C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flipH="1">
            <a:off x="3154680" y="1310541"/>
            <a:ext cx="8148734" cy="4572673"/>
          </a:xfrm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r>
              <a:rPr lang="en-GB"/>
              <a:t>KLIK OP HET PICTOGRAM ALS U EEN AFBEELDING WILT TOEVOEGEN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E103C6B-CABD-460B-A1D1-0656705B90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28E8476-CC30-49A1-9924-4B1338CB7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9E52E9A-3CC8-4C3A-A478-313EBF1A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ijdelijke aanduiding voor tekst 15">
            <a:extLst>
              <a:ext uri="{FF2B5EF4-FFF2-40B4-BE49-F238E27FC236}">
                <a16:creationId xmlns:a16="http://schemas.microsoft.com/office/drawing/2014/main" id="{2CA1B0FB-0622-4C4D-86A3-34671986D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5112" y="2453534"/>
            <a:ext cx="4729162" cy="2906406"/>
          </a:xfrm>
          <a:prstGeom prst="rect">
            <a:avLst/>
          </a:prstGeom>
          <a:solidFill>
            <a:schemeClr val="accent5">
              <a:alpha val="85098"/>
            </a:schemeClr>
          </a:solidFill>
        </p:spPr>
        <p:txBody>
          <a:bodyPr lIns="216000" tIns="216000" rIns="216000" bIns="216000" anchor="ctr" anchorCtr="0">
            <a:normAutofit/>
          </a:bodyPr>
          <a:lstStyle>
            <a:lvl1pPr marL="0" indent="0" algn="l" rtl="0">
              <a:buNone/>
              <a:defRPr sz="24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KLIK OM HIER TEKST TOE TE VOEGEN</a:t>
            </a:r>
          </a:p>
        </p:txBody>
      </p:sp>
      <p:sp>
        <p:nvSpPr>
          <p:cNvPr id="19" name="Tijdelijke aanduiding voor titel 1">
            <a:extLst>
              <a:ext uri="{FF2B5EF4-FFF2-40B4-BE49-F238E27FC236}">
                <a16:creationId xmlns:a16="http://schemas.microsoft.com/office/drawing/2014/main" id="{E9F77A27-A94D-4D23-8972-CFB71124F2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3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rtl="0">
              <a:defRPr b="1"/>
            </a:lvl1pPr>
          </a:lstStyle>
          <a:p>
            <a:r>
              <a:rPr lang="en-GB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5527067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ia met tekstblok er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1862466F-9E3D-B342-8420-B27197168A2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512977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862466F-9E3D-B342-8420-B27197168A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Afbeelding 8">
            <a:extLst>
              <a:ext uri="{FF2B5EF4-FFF2-40B4-BE49-F238E27FC236}">
                <a16:creationId xmlns:a16="http://schemas.microsoft.com/office/drawing/2014/main" id="{EAFA400B-2CA4-472A-8D9C-F7BB71D480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09" y="1153935"/>
            <a:ext cx="7120816" cy="4748160"/>
          </a:xfrm>
          <a:prstGeom prst="rect">
            <a:avLst/>
          </a:prstGeom>
        </p:spPr>
      </p:pic>
      <p:sp>
        <p:nvSpPr>
          <p:cNvPr id="18" name="Tijdelijke aanduiding voor afbeelding 17">
            <a:extLst>
              <a:ext uri="{FF2B5EF4-FFF2-40B4-BE49-F238E27FC236}">
                <a16:creationId xmlns:a16="http://schemas.microsoft.com/office/drawing/2014/main" id="{2B9FAF4F-2938-49E6-AD19-4AEF034211C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6380" y="1322628"/>
            <a:ext cx="10406410" cy="4412425"/>
          </a:xfrm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r>
              <a:rPr lang="en-GB"/>
              <a:t>KLIK OP HET PICTOGRAM ALS U EEN AFBEELDING WILT TOEVOEGEN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E103C6B-CABD-460B-A1D1-0656705B90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28E8476-CC30-49A1-9924-4B1338CB7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9E52E9A-3CC8-4C3A-A478-313EBF1A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ijdelijke aanduiding voor tekst 15">
            <a:extLst>
              <a:ext uri="{FF2B5EF4-FFF2-40B4-BE49-F238E27FC236}">
                <a16:creationId xmlns:a16="http://schemas.microsoft.com/office/drawing/2014/main" id="{2CA1B0FB-0622-4C4D-86A3-34671986D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9525" y="3209330"/>
            <a:ext cx="3654501" cy="2033079"/>
          </a:xfrm>
          <a:prstGeom prst="rect">
            <a:avLst/>
          </a:prstGeom>
          <a:solidFill>
            <a:schemeClr val="bg1">
              <a:alpha val="85098"/>
            </a:schemeClr>
          </a:solidFill>
        </p:spPr>
        <p:txBody>
          <a:bodyPr lIns="216000" tIns="216000" rIns="216000" bIns="216000" anchor="ctr" anchorCtr="0">
            <a:normAutofit/>
          </a:bodyPr>
          <a:lstStyle>
            <a:lvl1pPr marL="0" indent="0" algn="ctr" rtl="0">
              <a:buNone/>
              <a:defRPr sz="2000" b="1"/>
            </a:lvl1pPr>
          </a:lstStyle>
          <a:p>
            <a:pPr lvl="0"/>
            <a:r>
              <a:rPr lang="en-GB"/>
              <a:t>KLIK OM HIER TEKST TOE TE VOEGEN</a:t>
            </a:r>
          </a:p>
        </p:txBody>
      </p:sp>
      <p:sp>
        <p:nvSpPr>
          <p:cNvPr id="19" name="Tijdelijke aanduiding voor titel 1">
            <a:extLst>
              <a:ext uri="{FF2B5EF4-FFF2-40B4-BE49-F238E27FC236}">
                <a16:creationId xmlns:a16="http://schemas.microsoft.com/office/drawing/2014/main" id="{E9F77A27-A94D-4D23-8972-CFB71124F2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3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rtl="0">
              <a:defRPr sz="3600" b="1"/>
            </a:lvl1pPr>
          </a:lstStyle>
          <a:p>
            <a:r>
              <a:rPr lang="en-GB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417156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Teks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6B7585CD-1826-10E6-46DA-380F88D96E1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620556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B7585CD-1826-10E6-46DA-380F88D96E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Afbeelding 7">
            <a:extLst>
              <a:ext uri="{FF2B5EF4-FFF2-40B4-BE49-F238E27FC236}">
                <a16:creationId xmlns:a16="http://schemas.microsoft.com/office/drawing/2014/main" id="{15D24E02-F330-4C1D-9D0F-A3CE474E3FD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15" y="1162231"/>
            <a:ext cx="7120816" cy="4808232"/>
          </a:xfrm>
          <a:prstGeom prst="rect">
            <a:avLst/>
          </a:prstGeom>
        </p:spPr>
      </p:pic>
      <p:sp>
        <p:nvSpPr>
          <p:cNvPr id="19" name="Tijdelijke aanduiding voor titel 1">
            <a:extLst>
              <a:ext uri="{FF2B5EF4-FFF2-40B4-BE49-F238E27FC236}">
                <a16:creationId xmlns:a16="http://schemas.microsoft.com/office/drawing/2014/main" id="{E9F77A27-A94D-4D23-8972-CFB71124F2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3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rtl="0">
              <a:defRPr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82663" y="1379538"/>
            <a:ext cx="7993062" cy="43735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</a:p>
        </p:txBody>
      </p:sp>
      <p:sp>
        <p:nvSpPr>
          <p:cNvPr id="2" name="Tijdelijke aanduiding voor datum 3">
            <a:extLst>
              <a:ext uri="{FF2B5EF4-FFF2-40B4-BE49-F238E27FC236}">
                <a16:creationId xmlns:a16="http://schemas.microsoft.com/office/drawing/2014/main" id="{8514B36A-A774-6F6B-9D40-73189A91A9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ijdelijke aanduiding voor voettekst 4">
            <a:extLst>
              <a:ext uri="{FF2B5EF4-FFF2-40B4-BE49-F238E27FC236}">
                <a16:creationId xmlns:a16="http://schemas.microsoft.com/office/drawing/2014/main" id="{2E38FD88-9BCD-0E99-BCA6-7F84727BB6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F047E246-0214-4DE7-E813-C320B0157E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2789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Ge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4D2D9AEA-1518-8E14-DF18-280D4E6E5F5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462178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D2D9AEA-1518-8E14-DF18-280D4E6E5F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Afbeelding 17">
            <a:extLst>
              <a:ext uri="{FF2B5EF4-FFF2-40B4-BE49-F238E27FC236}">
                <a16:creationId xmlns:a16="http://schemas.microsoft.com/office/drawing/2014/main" id="{1868C59E-CEA5-4F03-B06F-E3EEFA59DB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5" t="86" r="-2850" b="32960"/>
          <a:stretch/>
        </p:blipFill>
        <p:spPr>
          <a:xfrm rot="32400000">
            <a:off x="0" y="-2"/>
            <a:ext cx="12192000" cy="6858001"/>
          </a:xfrm>
          <a:prstGeom prst="rect">
            <a:avLst/>
          </a:prstGeom>
        </p:spPr>
      </p:pic>
      <p:sp>
        <p:nvSpPr>
          <p:cNvPr id="19" name="Rechthoek 18">
            <a:extLst>
              <a:ext uri="{FF2B5EF4-FFF2-40B4-BE49-F238E27FC236}">
                <a16:creationId xmlns:a16="http://schemas.microsoft.com/office/drawing/2014/main" id="{4FB8FAC8-6F56-4BF9-AC42-402152967296}"/>
              </a:ext>
            </a:extLst>
          </p:cNvPr>
          <p:cNvSpPr/>
          <p:nvPr userDrawn="1"/>
        </p:nvSpPr>
        <p:spPr>
          <a:xfrm>
            <a:off x="5616421" y="0"/>
            <a:ext cx="4181826" cy="6515096"/>
          </a:xfrm>
          <a:prstGeom prst="rect">
            <a:avLst/>
          </a:prstGeom>
          <a:solidFill>
            <a:schemeClr val="accent6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GB"/>
              <a:t> </a:t>
            </a:r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15D24E02-F330-4C1D-9D0F-A3CE474E3FD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195" y="1162231"/>
            <a:ext cx="7120816" cy="4808232"/>
          </a:xfrm>
          <a:prstGeom prst="rect">
            <a:avLst/>
          </a:prstGeom>
        </p:spPr>
      </p:pic>
      <p:grpSp>
        <p:nvGrpSpPr>
          <p:cNvPr id="21" name="Groep 20">
            <a:extLst>
              <a:ext uri="{FF2B5EF4-FFF2-40B4-BE49-F238E27FC236}">
                <a16:creationId xmlns:a16="http://schemas.microsoft.com/office/drawing/2014/main" id="{2B6F7127-A80F-46D4-AE18-AD07D88C7BD1}"/>
              </a:ext>
            </a:extLst>
          </p:cNvPr>
          <p:cNvGrpSpPr/>
          <p:nvPr userDrawn="1"/>
        </p:nvGrpSpPr>
        <p:grpSpPr>
          <a:xfrm>
            <a:off x="2677431" y="1745427"/>
            <a:ext cx="5665897" cy="3180280"/>
            <a:chOff x="2048025" y="1738850"/>
            <a:chExt cx="5665897" cy="3180280"/>
          </a:xfrm>
          <a:solidFill>
            <a:schemeClr val="accent5"/>
          </a:solidFill>
        </p:grpSpPr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1015143-6B41-4A36-8856-B8F319554B81}"/>
                </a:ext>
              </a:extLst>
            </p:cNvPr>
            <p:cNvSpPr/>
            <p:nvPr/>
          </p:nvSpPr>
          <p:spPr>
            <a:xfrm>
              <a:off x="2048025" y="1738850"/>
              <a:ext cx="5665897" cy="3180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sp>
          <p:nvSpPr>
            <p:cNvPr id="23" name="Tijdelijke aanduiding voor tekst 5">
              <a:extLst>
                <a:ext uri="{FF2B5EF4-FFF2-40B4-BE49-F238E27FC236}">
                  <a16:creationId xmlns:a16="http://schemas.microsoft.com/office/drawing/2014/main" id="{D0A4B103-A321-40B3-81BF-E015D72647DC}"/>
                </a:ext>
              </a:extLst>
            </p:cNvPr>
            <p:cNvSpPr txBox="1">
              <a:spLocks/>
            </p:cNvSpPr>
            <p:nvPr/>
          </p:nvSpPr>
          <p:spPr>
            <a:xfrm>
              <a:off x="2436258" y="3908854"/>
              <a:ext cx="4832350" cy="674688"/>
            </a:xfrm>
            <a:prstGeom prst="rect">
              <a:avLst/>
            </a:prstGeom>
            <a:noFill/>
          </p:spPr>
          <p:txBody>
            <a:bodyPr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r>
                <a:rPr lang="en-GB" sz="2400">
                  <a:latin typeface="+mn-lt"/>
                </a:rPr>
                <a:t>NO COMPROMISE</a:t>
              </a:r>
            </a:p>
          </p:txBody>
        </p:sp>
        <p:cxnSp>
          <p:nvCxnSpPr>
            <p:cNvPr id="24" name="Rechte verbindingslijn 23">
              <a:extLst>
                <a:ext uri="{FF2B5EF4-FFF2-40B4-BE49-F238E27FC236}">
                  <a16:creationId xmlns:a16="http://schemas.microsoft.com/office/drawing/2014/main" id="{BA912E93-8001-4FF3-85ED-9032AE20EA66}"/>
                </a:ext>
              </a:extLst>
            </p:cNvPr>
            <p:cNvCxnSpPr>
              <a:cxnSpLocks/>
            </p:cNvCxnSpPr>
            <p:nvPr/>
          </p:nvCxnSpPr>
          <p:spPr>
            <a:xfrm>
              <a:off x="2633539" y="4096924"/>
              <a:ext cx="745066" cy="0"/>
            </a:xfrm>
            <a:prstGeom prst="lin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279CAAC7-8965-42DF-9C41-227ED1B718C3}"/>
                </a:ext>
              </a:extLst>
            </p:cNvPr>
            <p:cNvCxnSpPr>
              <a:cxnSpLocks/>
            </p:cNvCxnSpPr>
            <p:nvPr/>
          </p:nvCxnSpPr>
          <p:spPr>
            <a:xfrm>
              <a:off x="6267010" y="4096924"/>
              <a:ext cx="745066" cy="0"/>
            </a:xfrm>
            <a:prstGeom prst="lin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ijdelijke aanduiding voor tekst 5">
              <a:extLst>
                <a:ext uri="{FF2B5EF4-FFF2-40B4-BE49-F238E27FC236}">
                  <a16:creationId xmlns:a16="http://schemas.microsoft.com/office/drawing/2014/main" id="{3AE4FCB7-910C-42C3-85B8-77647EB13F47}"/>
                </a:ext>
              </a:extLst>
            </p:cNvPr>
            <p:cNvSpPr txBox="1">
              <a:spLocks/>
            </p:cNvSpPr>
            <p:nvPr/>
          </p:nvSpPr>
          <p:spPr>
            <a:xfrm>
              <a:off x="2398057" y="2314033"/>
              <a:ext cx="4832350" cy="674688"/>
            </a:xfrm>
            <a:prstGeom prst="rect">
              <a:avLst/>
            </a:prstGeom>
            <a:grpFill/>
          </p:spPr>
          <p:txBody>
            <a:bodyPr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r>
                <a:rPr lang="en-GB" sz="2400">
                  <a:latin typeface="+mn-lt"/>
                </a:rPr>
                <a:t>CORPORATE PRESENTATION</a:t>
              </a:r>
            </a:p>
          </p:txBody>
        </p:sp>
        <p:sp>
          <p:nvSpPr>
            <p:cNvPr id="27" name="Tijdelijke aanduiding voor tekst 5">
              <a:extLst>
                <a:ext uri="{FF2B5EF4-FFF2-40B4-BE49-F238E27FC236}">
                  <a16:creationId xmlns:a16="http://schemas.microsoft.com/office/drawing/2014/main" id="{A6E08280-78B3-48D0-8F14-B01BE95E2FFF}"/>
                </a:ext>
              </a:extLst>
            </p:cNvPr>
            <p:cNvSpPr txBox="1">
              <a:spLocks/>
            </p:cNvSpPr>
            <p:nvPr/>
          </p:nvSpPr>
          <p:spPr>
            <a:xfrm>
              <a:off x="2373565" y="2913778"/>
              <a:ext cx="4957208" cy="753574"/>
            </a:xfrm>
            <a:prstGeom prst="rect">
              <a:avLst/>
            </a:prstGeom>
            <a:grpFill/>
          </p:spPr>
          <p:txBody>
            <a:bodyPr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r>
                <a:rPr lang="en-GB" sz="6000">
                  <a:latin typeface="+mn-lt"/>
                </a:rPr>
                <a:t>FRUITY LINE</a:t>
              </a:r>
            </a:p>
          </p:txBody>
        </p:sp>
      </p:grpSp>
      <p:grpSp>
        <p:nvGrpSpPr>
          <p:cNvPr id="30" name="Groep 29">
            <a:extLst>
              <a:ext uri="{FF2B5EF4-FFF2-40B4-BE49-F238E27FC236}">
                <a16:creationId xmlns:a16="http://schemas.microsoft.com/office/drawing/2014/main" id="{2B6F7127-A80F-46D4-AE18-AD07D88C7BD1}"/>
              </a:ext>
            </a:extLst>
          </p:cNvPr>
          <p:cNvGrpSpPr/>
          <p:nvPr userDrawn="1"/>
        </p:nvGrpSpPr>
        <p:grpSpPr>
          <a:xfrm>
            <a:off x="2683466" y="1745427"/>
            <a:ext cx="5665897" cy="3180280"/>
            <a:chOff x="2048025" y="1738850"/>
            <a:chExt cx="5665897" cy="3180280"/>
          </a:xfrm>
          <a:solidFill>
            <a:schemeClr val="accent5"/>
          </a:solidFill>
        </p:grpSpPr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B1015143-6B41-4A36-8856-B8F319554B81}"/>
                </a:ext>
              </a:extLst>
            </p:cNvPr>
            <p:cNvSpPr/>
            <p:nvPr/>
          </p:nvSpPr>
          <p:spPr>
            <a:xfrm>
              <a:off x="2048025" y="1738850"/>
              <a:ext cx="5665897" cy="3180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sp>
          <p:nvSpPr>
            <p:cNvPr id="32" name="Tijdelijke aanduiding voor tekst 5">
              <a:extLst>
                <a:ext uri="{FF2B5EF4-FFF2-40B4-BE49-F238E27FC236}">
                  <a16:creationId xmlns:a16="http://schemas.microsoft.com/office/drawing/2014/main" id="{D0A4B103-A321-40B3-81BF-E015D72647DC}"/>
                </a:ext>
              </a:extLst>
            </p:cNvPr>
            <p:cNvSpPr txBox="1">
              <a:spLocks/>
            </p:cNvSpPr>
            <p:nvPr/>
          </p:nvSpPr>
          <p:spPr>
            <a:xfrm>
              <a:off x="2436258" y="3908854"/>
              <a:ext cx="4832350" cy="674688"/>
            </a:xfrm>
            <a:prstGeom prst="rect">
              <a:avLst/>
            </a:prstGeom>
            <a:noFill/>
          </p:spPr>
          <p:txBody>
            <a:bodyPr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r>
                <a:rPr lang="en-GB" sz="2400">
                  <a:latin typeface="+mn-lt"/>
                </a:rPr>
                <a:t>NO COMPROMISE</a:t>
              </a:r>
            </a:p>
          </p:txBody>
        </p:sp>
        <p:cxnSp>
          <p:nvCxnSpPr>
            <p:cNvPr id="33" name="Rechte verbindingslijn 32">
              <a:extLst>
                <a:ext uri="{FF2B5EF4-FFF2-40B4-BE49-F238E27FC236}">
                  <a16:creationId xmlns:a16="http://schemas.microsoft.com/office/drawing/2014/main" id="{BA912E93-8001-4FF3-85ED-9032AE20EA66}"/>
                </a:ext>
              </a:extLst>
            </p:cNvPr>
            <p:cNvCxnSpPr>
              <a:cxnSpLocks/>
            </p:cNvCxnSpPr>
            <p:nvPr/>
          </p:nvCxnSpPr>
          <p:spPr>
            <a:xfrm>
              <a:off x="2633539" y="4096924"/>
              <a:ext cx="745066" cy="0"/>
            </a:xfrm>
            <a:prstGeom prst="lin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Rechte verbindingslijn 33">
              <a:extLst>
                <a:ext uri="{FF2B5EF4-FFF2-40B4-BE49-F238E27FC236}">
                  <a16:creationId xmlns:a16="http://schemas.microsoft.com/office/drawing/2014/main" id="{279CAAC7-8965-42DF-9C41-227ED1B718C3}"/>
                </a:ext>
              </a:extLst>
            </p:cNvPr>
            <p:cNvCxnSpPr>
              <a:cxnSpLocks/>
            </p:cNvCxnSpPr>
            <p:nvPr/>
          </p:nvCxnSpPr>
          <p:spPr>
            <a:xfrm>
              <a:off x="6267010" y="4096924"/>
              <a:ext cx="745066" cy="0"/>
            </a:xfrm>
            <a:prstGeom prst="lin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ijdelijke aanduiding voor tekst 5">
              <a:extLst>
                <a:ext uri="{FF2B5EF4-FFF2-40B4-BE49-F238E27FC236}">
                  <a16:creationId xmlns:a16="http://schemas.microsoft.com/office/drawing/2014/main" id="{A6E08280-78B3-48D0-8F14-B01BE95E2FFF}"/>
                </a:ext>
              </a:extLst>
            </p:cNvPr>
            <p:cNvSpPr txBox="1">
              <a:spLocks/>
            </p:cNvSpPr>
            <p:nvPr/>
          </p:nvSpPr>
          <p:spPr>
            <a:xfrm>
              <a:off x="2373565" y="2913778"/>
              <a:ext cx="4957208" cy="753574"/>
            </a:xfrm>
            <a:prstGeom prst="rect">
              <a:avLst/>
            </a:prstGeom>
            <a:grpFill/>
          </p:spPr>
          <p:txBody>
            <a:bodyPr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r>
                <a:rPr lang="en-GB" sz="6000">
                  <a:latin typeface="+mn-lt"/>
                </a:rPr>
                <a:t>FRUITY LINE</a:t>
              </a:r>
            </a:p>
          </p:txBody>
        </p:sp>
      </p:grpSp>
      <p:sp>
        <p:nvSpPr>
          <p:cNvPr id="38" name="Tijdelijke aanduiding voor tekst 37"/>
          <p:cNvSpPr>
            <a:spLocks noGrp="1"/>
          </p:cNvSpPr>
          <p:nvPr>
            <p:ph type="body" sz="quarter" idx="10" hasCustomPrompt="1"/>
          </p:nvPr>
        </p:nvSpPr>
        <p:spPr>
          <a:xfrm>
            <a:off x="2683466" y="5027307"/>
            <a:ext cx="2489200" cy="428613"/>
          </a:xfrm>
        </p:spPr>
        <p:txBody>
          <a:bodyPr>
            <a:normAutofit/>
          </a:bodyPr>
          <a:lstStyle>
            <a:lvl1pPr marL="0" indent="0" algn="l" rtl="0">
              <a:buNone/>
              <a:defRPr sz="1600" baseline="0"/>
            </a:lvl1pPr>
          </a:lstStyle>
          <a:p>
            <a:pPr lvl="0"/>
            <a:r>
              <a:rPr lang="en-GB"/>
              <a:t>DATUM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1" hasCustomPrompt="1"/>
          </p:nvPr>
        </p:nvSpPr>
        <p:spPr>
          <a:xfrm>
            <a:off x="3167707" y="2245667"/>
            <a:ext cx="4697413" cy="674688"/>
          </a:xfrm>
        </p:spPr>
        <p:txBody>
          <a:bodyPr/>
          <a:lstStyle>
            <a:lvl1pPr marL="0" indent="0" rtl="0">
              <a:buNone/>
              <a:defRPr b="1"/>
            </a:lvl1pPr>
          </a:lstStyle>
          <a:p>
            <a:pPr lvl="0"/>
            <a:r>
              <a:rPr lang="en-GB"/>
              <a:t>PRESENTATIE</a:t>
            </a:r>
          </a:p>
        </p:txBody>
      </p:sp>
      <p:pic>
        <p:nvPicPr>
          <p:cNvPr id="28" name="Afbeelding 27">
            <a:extLst>
              <a:ext uri="{FF2B5EF4-FFF2-40B4-BE49-F238E27FC236}">
                <a16:creationId xmlns:a16="http://schemas.microsoft.com/office/drawing/2014/main" id="{A4E6F3ED-5DEA-4D7F-8179-87C98FC881E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426" y="5908432"/>
            <a:ext cx="1838703" cy="71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0371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Fru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345D84D5-59E2-6449-23E8-90335EEC540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376594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45D84D5-59E2-6449-23E8-90335EEC54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Afbeelding 5">
            <a:extLst>
              <a:ext uri="{FF2B5EF4-FFF2-40B4-BE49-F238E27FC236}">
                <a16:creationId xmlns:a16="http://schemas.microsoft.com/office/drawing/2014/main" id="{CDCE3153-2095-4316-8842-2D68E70700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2" t="14455" r="13114" b="6934"/>
          <a:stretch/>
        </p:blipFill>
        <p:spPr>
          <a:xfrm rot="18250209">
            <a:off x="3756377" y="1781479"/>
            <a:ext cx="10409633" cy="4287834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4FB8FAC8-6F56-4BF9-AC42-402152967296}"/>
              </a:ext>
            </a:extLst>
          </p:cNvPr>
          <p:cNvSpPr/>
          <p:nvPr userDrawn="1"/>
        </p:nvSpPr>
        <p:spPr>
          <a:xfrm>
            <a:off x="5244624" y="0"/>
            <a:ext cx="4625405" cy="6515096"/>
          </a:xfrm>
          <a:prstGeom prst="rect">
            <a:avLst/>
          </a:prstGeom>
          <a:solidFill>
            <a:schemeClr val="accent2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GB"/>
              <a:t> 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15D24E02-F330-4C1D-9D0F-A3CE474E3FD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195" y="1162231"/>
            <a:ext cx="7120816" cy="4808232"/>
          </a:xfrm>
          <a:prstGeom prst="rect">
            <a:avLst/>
          </a:prstGeom>
        </p:spPr>
      </p:pic>
      <p:grpSp>
        <p:nvGrpSpPr>
          <p:cNvPr id="9" name="Groep 8">
            <a:extLst>
              <a:ext uri="{FF2B5EF4-FFF2-40B4-BE49-F238E27FC236}">
                <a16:creationId xmlns:a16="http://schemas.microsoft.com/office/drawing/2014/main" id="{2B6F7127-A80F-46D4-AE18-AD07D88C7BD1}"/>
              </a:ext>
            </a:extLst>
          </p:cNvPr>
          <p:cNvGrpSpPr/>
          <p:nvPr userDrawn="1"/>
        </p:nvGrpSpPr>
        <p:grpSpPr>
          <a:xfrm>
            <a:off x="2677431" y="1745427"/>
            <a:ext cx="5665897" cy="3180280"/>
            <a:chOff x="2048025" y="1738850"/>
            <a:chExt cx="5665897" cy="3180280"/>
          </a:xfrm>
          <a:solidFill>
            <a:schemeClr val="accent4"/>
          </a:solidFill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B1015143-6B41-4A36-8856-B8F319554B81}"/>
                </a:ext>
              </a:extLst>
            </p:cNvPr>
            <p:cNvSpPr/>
            <p:nvPr/>
          </p:nvSpPr>
          <p:spPr>
            <a:xfrm>
              <a:off x="2048025" y="1738850"/>
              <a:ext cx="5665897" cy="3180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BA912E93-8001-4FF3-85ED-9032AE20EA66}"/>
                </a:ext>
              </a:extLst>
            </p:cNvPr>
            <p:cNvCxnSpPr>
              <a:cxnSpLocks/>
            </p:cNvCxnSpPr>
            <p:nvPr/>
          </p:nvCxnSpPr>
          <p:spPr>
            <a:xfrm>
              <a:off x="2633539" y="4096924"/>
              <a:ext cx="745066" cy="0"/>
            </a:xfrm>
            <a:prstGeom prst="lin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279CAAC7-8965-42DF-9C41-227ED1B718C3}"/>
                </a:ext>
              </a:extLst>
            </p:cNvPr>
            <p:cNvCxnSpPr>
              <a:cxnSpLocks/>
            </p:cNvCxnSpPr>
            <p:nvPr/>
          </p:nvCxnSpPr>
          <p:spPr>
            <a:xfrm>
              <a:off x="6267010" y="4096924"/>
              <a:ext cx="745066" cy="0"/>
            </a:xfrm>
            <a:prstGeom prst="lin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ijdelijke aanduiding voor tekst 5">
              <a:extLst>
                <a:ext uri="{FF2B5EF4-FFF2-40B4-BE49-F238E27FC236}">
                  <a16:creationId xmlns:a16="http://schemas.microsoft.com/office/drawing/2014/main" id="{A6E08280-78B3-48D0-8F14-B01BE95E2FFF}"/>
                </a:ext>
              </a:extLst>
            </p:cNvPr>
            <p:cNvSpPr txBox="1">
              <a:spLocks/>
            </p:cNvSpPr>
            <p:nvPr/>
          </p:nvSpPr>
          <p:spPr>
            <a:xfrm>
              <a:off x="2389743" y="2922090"/>
              <a:ext cx="4969381" cy="778809"/>
            </a:xfrm>
            <a:prstGeom prst="rect">
              <a:avLst/>
            </a:prstGeom>
            <a:grpFill/>
          </p:spPr>
          <p:txBody>
            <a:bodyPr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r>
                <a:rPr lang="en-GB" sz="6000">
                  <a:latin typeface="+mn-lt"/>
                </a:rPr>
                <a:t>FRUITY LINE</a:t>
              </a:r>
            </a:p>
          </p:txBody>
        </p:sp>
        <p:sp>
          <p:nvSpPr>
            <p:cNvPr id="15" name="Tijdelijke aanduiding voor tekst 5">
              <a:extLst>
                <a:ext uri="{FF2B5EF4-FFF2-40B4-BE49-F238E27FC236}">
                  <a16:creationId xmlns:a16="http://schemas.microsoft.com/office/drawing/2014/main" id="{D0A4B103-A321-40B3-81BF-E015D72647DC}"/>
                </a:ext>
              </a:extLst>
            </p:cNvPr>
            <p:cNvSpPr txBox="1">
              <a:spLocks/>
            </p:cNvSpPr>
            <p:nvPr/>
          </p:nvSpPr>
          <p:spPr>
            <a:xfrm>
              <a:off x="2427945" y="3892675"/>
              <a:ext cx="4832350" cy="674688"/>
            </a:xfrm>
            <a:prstGeom prst="rect">
              <a:avLst/>
            </a:prstGeom>
            <a:noFill/>
          </p:spPr>
          <p:txBody>
            <a:bodyPr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r>
                <a:rPr lang="en-GB" sz="2400">
                  <a:latin typeface="+mn-lt"/>
                </a:rPr>
                <a:t>NO COMPROMISE</a:t>
              </a:r>
            </a:p>
          </p:txBody>
        </p:sp>
      </p:grpSp>
      <p:sp>
        <p:nvSpPr>
          <p:cNvPr id="17" name="Tijdelijke aanduiding voor tekst 37"/>
          <p:cNvSpPr>
            <a:spLocks noGrp="1"/>
          </p:cNvSpPr>
          <p:nvPr>
            <p:ph type="body" sz="quarter" idx="13" hasCustomPrompt="1"/>
          </p:nvPr>
        </p:nvSpPr>
        <p:spPr>
          <a:xfrm>
            <a:off x="2683466" y="5027307"/>
            <a:ext cx="2489200" cy="428613"/>
          </a:xfrm>
        </p:spPr>
        <p:txBody>
          <a:bodyPr>
            <a:normAutofit/>
          </a:bodyPr>
          <a:lstStyle>
            <a:lvl1pPr marL="0" indent="0" algn="l" rtl="0">
              <a:buNone/>
              <a:defRPr sz="1600" baseline="0"/>
            </a:lvl1pPr>
          </a:lstStyle>
          <a:p>
            <a:pPr lvl="0"/>
            <a:r>
              <a:rPr lang="en-GB"/>
              <a:t>DATUM</a:t>
            </a:r>
          </a:p>
        </p:txBody>
      </p:sp>
      <p:sp>
        <p:nvSpPr>
          <p:cNvPr id="16" name="Tijdelijke aanduiding voor inhoud 2"/>
          <p:cNvSpPr>
            <a:spLocks noGrp="1"/>
          </p:cNvSpPr>
          <p:nvPr>
            <p:ph sz="quarter" idx="14" hasCustomPrompt="1"/>
          </p:nvPr>
        </p:nvSpPr>
        <p:spPr>
          <a:xfrm>
            <a:off x="3167707" y="2245667"/>
            <a:ext cx="4697413" cy="674688"/>
          </a:xfrm>
        </p:spPr>
        <p:txBody>
          <a:bodyPr/>
          <a:lstStyle>
            <a:lvl1pPr marL="0" indent="0" rtl="0">
              <a:buNone/>
              <a:defRPr b="1"/>
            </a:lvl1pPr>
          </a:lstStyle>
          <a:p>
            <a:pPr lvl="0"/>
            <a:r>
              <a:rPr lang="en-GB"/>
              <a:t>PRESENTATIE</a:t>
            </a: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A4E6F3ED-5DEA-4D7F-8179-87C98FC881E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426" y="5908432"/>
            <a:ext cx="1838703" cy="71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29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Fruit Horizont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05D76D89-1B04-087F-EAD3-5D99DC4590C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307065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5D76D89-1B04-087F-EAD3-5D99DC4590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Afbeelding 5">
            <a:extLst>
              <a:ext uri="{FF2B5EF4-FFF2-40B4-BE49-F238E27FC236}">
                <a16:creationId xmlns:a16="http://schemas.microsoft.com/office/drawing/2014/main" id="{CDCE3153-2095-4316-8842-2D68E70700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0" t="14456" r="17524" b="4174"/>
          <a:stretch/>
        </p:blipFill>
        <p:spPr>
          <a:xfrm>
            <a:off x="-1" y="803935"/>
            <a:ext cx="12192001" cy="6054065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4FB8FAC8-6F56-4BF9-AC42-402152967296}"/>
              </a:ext>
            </a:extLst>
          </p:cNvPr>
          <p:cNvSpPr/>
          <p:nvPr userDrawn="1"/>
        </p:nvSpPr>
        <p:spPr>
          <a:xfrm>
            <a:off x="5616421" y="0"/>
            <a:ext cx="4253608" cy="6858000"/>
          </a:xfrm>
          <a:prstGeom prst="rect">
            <a:avLst/>
          </a:prstGeom>
          <a:solidFill>
            <a:schemeClr val="accent5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GB"/>
              <a:t> 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15D24E02-F330-4C1D-9D0F-A3CE474E3FD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195" y="1162231"/>
            <a:ext cx="7120816" cy="4808232"/>
          </a:xfrm>
          <a:prstGeom prst="rect">
            <a:avLst/>
          </a:prstGeom>
        </p:spPr>
      </p:pic>
      <p:grpSp>
        <p:nvGrpSpPr>
          <p:cNvPr id="9" name="Groep 8">
            <a:extLst>
              <a:ext uri="{FF2B5EF4-FFF2-40B4-BE49-F238E27FC236}">
                <a16:creationId xmlns:a16="http://schemas.microsoft.com/office/drawing/2014/main" id="{2B6F7127-A80F-46D4-AE18-AD07D88C7BD1}"/>
              </a:ext>
            </a:extLst>
          </p:cNvPr>
          <p:cNvGrpSpPr/>
          <p:nvPr userDrawn="1"/>
        </p:nvGrpSpPr>
        <p:grpSpPr>
          <a:xfrm>
            <a:off x="2677431" y="1745427"/>
            <a:ext cx="5665897" cy="3180280"/>
            <a:chOff x="2048025" y="1738850"/>
            <a:chExt cx="5665897" cy="3180280"/>
          </a:xfrm>
          <a:solidFill>
            <a:schemeClr val="accent3"/>
          </a:solidFill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B1015143-6B41-4A36-8856-B8F319554B81}"/>
                </a:ext>
              </a:extLst>
            </p:cNvPr>
            <p:cNvSpPr/>
            <p:nvPr/>
          </p:nvSpPr>
          <p:spPr>
            <a:xfrm>
              <a:off x="2048025" y="1738850"/>
              <a:ext cx="5665897" cy="3180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BA912E93-8001-4FF3-85ED-9032AE20EA66}"/>
                </a:ext>
              </a:extLst>
            </p:cNvPr>
            <p:cNvCxnSpPr>
              <a:cxnSpLocks/>
            </p:cNvCxnSpPr>
            <p:nvPr/>
          </p:nvCxnSpPr>
          <p:spPr>
            <a:xfrm>
              <a:off x="2633539" y="4096924"/>
              <a:ext cx="745066" cy="0"/>
            </a:xfrm>
            <a:prstGeom prst="lin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279CAAC7-8965-42DF-9C41-227ED1B718C3}"/>
                </a:ext>
              </a:extLst>
            </p:cNvPr>
            <p:cNvCxnSpPr>
              <a:cxnSpLocks/>
            </p:cNvCxnSpPr>
            <p:nvPr/>
          </p:nvCxnSpPr>
          <p:spPr>
            <a:xfrm>
              <a:off x="6267010" y="4096924"/>
              <a:ext cx="745066" cy="0"/>
            </a:xfrm>
            <a:prstGeom prst="lin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ijdelijke aanduiding voor tekst 5">
              <a:extLst>
                <a:ext uri="{FF2B5EF4-FFF2-40B4-BE49-F238E27FC236}">
                  <a16:creationId xmlns:a16="http://schemas.microsoft.com/office/drawing/2014/main" id="{A6E08280-78B3-48D0-8F14-B01BE95E2FFF}"/>
                </a:ext>
              </a:extLst>
            </p:cNvPr>
            <p:cNvSpPr txBox="1">
              <a:spLocks/>
            </p:cNvSpPr>
            <p:nvPr/>
          </p:nvSpPr>
          <p:spPr>
            <a:xfrm>
              <a:off x="2422548" y="2913777"/>
              <a:ext cx="4870551" cy="745409"/>
            </a:xfrm>
            <a:prstGeom prst="rect">
              <a:avLst/>
            </a:prstGeom>
            <a:grpFill/>
          </p:spPr>
          <p:txBody>
            <a:bodyPr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r>
                <a:rPr lang="en-GB" sz="6000">
                  <a:latin typeface="+mn-lt"/>
                </a:rPr>
                <a:t>FRUITY LINE</a:t>
              </a:r>
            </a:p>
          </p:txBody>
        </p:sp>
        <p:sp>
          <p:nvSpPr>
            <p:cNvPr id="15" name="Tijdelijke aanduiding voor tekst 5">
              <a:extLst>
                <a:ext uri="{FF2B5EF4-FFF2-40B4-BE49-F238E27FC236}">
                  <a16:creationId xmlns:a16="http://schemas.microsoft.com/office/drawing/2014/main" id="{D0A4B103-A321-40B3-81BF-E015D72647DC}"/>
                </a:ext>
              </a:extLst>
            </p:cNvPr>
            <p:cNvSpPr txBox="1">
              <a:spLocks/>
            </p:cNvSpPr>
            <p:nvPr/>
          </p:nvSpPr>
          <p:spPr>
            <a:xfrm>
              <a:off x="2436258" y="3908854"/>
              <a:ext cx="4832350" cy="674688"/>
            </a:xfrm>
            <a:prstGeom prst="rect">
              <a:avLst/>
            </a:prstGeom>
            <a:grpFill/>
          </p:spPr>
          <p:txBody>
            <a:bodyPr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r>
                <a:rPr lang="en-GB" sz="2400">
                  <a:latin typeface="+mn-lt"/>
                </a:rPr>
                <a:t>NO COMPROMISE</a:t>
              </a:r>
            </a:p>
          </p:txBody>
        </p:sp>
      </p:grpSp>
      <p:grpSp>
        <p:nvGrpSpPr>
          <p:cNvPr id="18" name="Groep 17">
            <a:extLst>
              <a:ext uri="{FF2B5EF4-FFF2-40B4-BE49-F238E27FC236}">
                <a16:creationId xmlns:a16="http://schemas.microsoft.com/office/drawing/2014/main" id="{82A54EE8-927C-41E9-9E26-B07AF5F7C1BE}"/>
              </a:ext>
            </a:extLst>
          </p:cNvPr>
          <p:cNvGrpSpPr/>
          <p:nvPr userDrawn="1"/>
        </p:nvGrpSpPr>
        <p:grpSpPr>
          <a:xfrm>
            <a:off x="3265018" y="4096060"/>
            <a:ext cx="4378537" cy="0"/>
            <a:chOff x="3289510" y="4079732"/>
            <a:chExt cx="4378537" cy="0"/>
          </a:xfrm>
        </p:grpSpPr>
        <p:cxnSp>
          <p:nvCxnSpPr>
            <p:cNvPr id="19" name="Rechte verbindingslijn 18">
              <a:extLst>
                <a:ext uri="{FF2B5EF4-FFF2-40B4-BE49-F238E27FC236}">
                  <a16:creationId xmlns:a16="http://schemas.microsoft.com/office/drawing/2014/main" id="{F6B7F63B-8EAE-4683-B5EF-5BF689487812}"/>
                </a:ext>
              </a:extLst>
            </p:cNvPr>
            <p:cNvCxnSpPr>
              <a:cxnSpLocks/>
            </p:cNvCxnSpPr>
            <p:nvPr/>
          </p:nvCxnSpPr>
          <p:spPr>
            <a:xfrm>
              <a:off x="3289510" y="4079732"/>
              <a:ext cx="745066" cy="0"/>
            </a:xfrm>
            <a:prstGeom prst="line">
              <a:avLst/>
            </a:prstGeom>
            <a:solidFill>
              <a:schemeClr val="accent5"/>
            </a:solidFill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Rechte verbindingslijn 19">
              <a:extLst>
                <a:ext uri="{FF2B5EF4-FFF2-40B4-BE49-F238E27FC236}">
                  <a16:creationId xmlns:a16="http://schemas.microsoft.com/office/drawing/2014/main" id="{29D796CF-1605-4065-9A04-C1BD795134AB}"/>
                </a:ext>
              </a:extLst>
            </p:cNvPr>
            <p:cNvCxnSpPr>
              <a:cxnSpLocks/>
            </p:cNvCxnSpPr>
            <p:nvPr/>
          </p:nvCxnSpPr>
          <p:spPr>
            <a:xfrm>
              <a:off x="6922981" y="4079732"/>
              <a:ext cx="745066" cy="0"/>
            </a:xfrm>
            <a:prstGeom prst="line">
              <a:avLst/>
            </a:prstGeom>
            <a:solidFill>
              <a:schemeClr val="accent5"/>
            </a:solidFill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Tijdelijke aanduiding voor tekst 37"/>
          <p:cNvSpPr>
            <a:spLocks noGrp="1"/>
          </p:cNvSpPr>
          <p:nvPr>
            <p:ph type="body" sz="quarter" idx="13" hasCustomPrompt="1"/>
          </p:nvPr>
        </p:nvSpPr>
        <p:spPr>
          <a:xfrm>
            <a:off x="2683466" y="5027307"/>
            <a:ext cx="2489200" cy="428613"/>
          </a:xfrm>
        </p:spPr>
        <p:txBody>
          <a:bodyPr>
            <a:normAutofit/>
          </a:bodyPr>
          <a:lstStyle>
            <a:lvl1pPr marL="0" indent="0" algn="l" rtl="0">
              <a:buNone/>
              <a:defRPr sz="1600" baseline="0"/>
            </a:lvl1pPr>
          </a:lstStyle>
          <a:p>
            <a:pPr lvl="0"/>
            <a:r>
              <a:rPr lang="en-GB"/>
              <a:t>DATUM</a:t>
            </a:r>
          </a:p>
        </p:txBody>
      </p:sp>
      <p:sp>
        <p:nvSpPr>
          <p:cNvPr id="22" name="Tijdelijke aanduiding voor inhoud 2"/>
          <p:cNvSpPr>
            <a:spLocks noGrp="1"/>
          </p:cNvSpPr>
          <p:nvPr>
            <p:ph sz="quarter" idx="14" hasCustomPrompt="1"/>
          </p:nvPr>
        </p:nvSpPr>
        <p:spPr>
          <a:xfrm>
            <a:off x="3167707" y="2245667"/>
            <a:ext cx="4697413" cy="674688"/>
          </a:xfrm>
        </p:spPr>
        <p:txBody>
          <a:bodyPr/>
          <a:lstStyle>
            <a:lvl1pPr marL="0" indent="0" rtl="0">
              <a:buNone/>
              <a:defRPr b="1"/>
            </a:lvl1pPr>
          </a:lstStyle>
          <a:p>
            <a:pPr lvl="0"/>
            <a:r>
              <a:rPr lang="en-GB"/>
              <a:t>PRESENTATIE</a:t>
            </a:r>
          </a:p>
        </p:txBody>
      </p:sp>
      <p:pic>
        <p:nvPicPr>
          <p:cNvPr id="23" name="Afbeelding 22">
            <a:extLst>
              <a:ext uri="{FF2B5EF4-FFF2-40B4-BE49-F238E27FC236}">
                <a16:creationId xmlns:a16="http://schemas.microsoft.com/office/drawing/2014/main" id="{A4E6F3ED-5DEA-4D7F-8179-87C98FC881E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426" y="5908432"/>
            <a:ext cx="1838703" cy="71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149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Ana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CAE352F2-96D8-CEEF-7832-DEDF7A0601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08455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AE352F2-96D8-CEEF-7832-DEDF7A0601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B29038B-858A-4B1B-A857-DBB4B79FA5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1" r="-1692" b="28871"/>
          <a:stretch/>
        </p:blipFill>
        <p:spPr>
          <a:xfrm>
            <a:off x="3959107" y="0"/>
            <a:ext cx="7440024" cy="6858000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4FB8FAC8-6F56-4BF9-AC42-402152967296}"/>
              </a:ext>
            </a:extLst>
          </p:cNvPr>
          <p:cNvSpPr/>
          <p:nvPr userDrawn="1"/>
        </p:nvSpPr>
        <p:spPr>
          <a:xfrm>
            <a:off x="5444455" y="0"/>
            <a:ext cx="4425574" cy="6515096"/>
          </a:xfrm>
          <a:prstGeom prst="rect">
            <a:avLst/>
          </a:prstGeom>
          <a:solidFill>
            <a:schemeClr val="accent6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GB"/>
              <a:t> 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15D24E02-F330-4C1D-9D0F-A3CE474E3FD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195" y="1162231"/>
            <a:ext cx="7120816" cy="4808232"/>
          </a:xfrm>
          <a:prstGeom prst="rect">
            <a:avLst/>
          </a:prstGeom>
        </p:spPr>
      </p:pic>
      <p:grpSp>
        <p:nvGrpSpPr>
          <p:cNvPr id="9" name="Groep 8">
            <a:extLst>
              <a:ext uri="{FF2B5EF4-FFF2-40B4-BE49-F238E27FC236}">
                <a16:creationId xmlns:a16="http://schemas.microsoft.com/office/drawing/2014/main" id="{2B6F7127-A80F-46D4-AE18-AD07D88C7BD1}"/>
              </a:ext>
            </a:extLst>
          </p:cNvPr>
          <p:cNvGrpSpPr/>
          <p:nvPr userDrawn="1"/>
        </p:nvGrpSpPr>
        <p:grpSpPr>
          <a:xfrm>
            <a:off x="2677431" y="1745427"/>
            <a:ext cx="5665897" cy="3180280"/>
            <a:chOff x="2048025" y="1738850"/>
            <a:chExt cx="5665897" cy="3180280"/>
          </a:xfrm>
          <a:solidFill>
            <a:schemeClr val="accent5"/>
          </a:solidFill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B1015143-6B41-4A36-8856-B8F319554B81}"/>
                </a:ext>
              </a:extLst>
            </p:cNvPr>
            <p:cNvSpPr/>
            <p:nvPr/>
          </p:nvSpPr>
          <p:spPr>
            <a:xfrm>
              <a:off x="2048025" y="1738850"/>
              <a:ext cx="5665897" cy="3180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BA912E93-8001-4FF3-85ED-9032AE20EA66}"/>
                </a:ext>
              </a:extLst>
            </p:cNvPr>
            <p:cNvCxnSpPr>
              <a:cxnSpLocks/>
            </p:cNvCxnSpPr>
            <p:nvPr/>
          </p:nvCxnSpPr>
          <p:spPr>
            <a:xfrm>
              <a:off x="2633539" y="4096924"/>
              <a:ext cx="745066" cy="0"/>
            </a:xfrm>
            <a:prstGeom prst="lin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279CAAC7-8965-42DF-9C41-227ED1B718C3}"/>
                </a:ext>
              </a:extLst>
            </p:cNvPr>
            <p:cNvCxnSpPr>
              <a:cxnSpLocks/>
            </p:cNvCxnSpPr>
            <p:nvPr/>
          </p:nvCxnSpPr>
          <p:spPr>
            <a:xfrm>
              <a:off x="6267010" y="4096924"/>
              <a:ext cx="745066" cy="0"/>
            </a:xfrm>
            <a:prstGeom prst="lin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ijdelijke aanduiding voor tekst 5">
              <a:extLst>
                <a:ext uri="{FF2B5EF4-FFF2-40B4-BE49-F238E27FC236}">
                  <a16:creationId xmlns:a16="http://schemas.microsoft.com/office/drawing/2014/main" id="{A6E08280-78B3-48D0-8F14-B01BE95E2FFF}"/>
                </a:ext>
              </a:extLst>
            </p:cNvPr>
            <p:cNvSpPr txBox="1">
              <a:spLocks/>
            </p:cNvSpPr>
            <p:nvPr/>
          </p:nvSpPr>
          <p:spPr>
            <a:xfrm>
              <a:off x="2422548" y="2913778"/>
              <a:ext cx="4870551" cy="674688"/>
            </a:xfrm>
            <a:prstGeom prst="rect">
              <a:avLst/>
            </a:prstGeom>
            <a:grpFill/>
          </p:spPr>
          <p:txBody>
            <a:bodyPr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r>
                <a:rPr lang="en-GB" sz="6000">
                  <a:latin typeface="+mn-lt"/>
                </a:rPr>
                <a:t>FRUITY LINE</a:t>
              </a:r>
            </a:p>
          </p:txBody>
        </p:sp>
        <p:sp>
          <p:nvSpPr>
            <p:cNvPr id="15" name="Tijdelijke aanduiding voor tekst 5">
              <a:extLst>
                <a:ext uri="{FF2B5EF4-FFF2-40B4-BE49-F238E27FC236}">
                  <a16:creationId xmlns:a16="http://schemas.microsoft.com/office/drawing/2014/main" id="{D0A4B103-A321-40B3-81BF-E015D72647DC}"/>
                </a:ext>
              </a:extLst>
            </p:cNvPr>
            <p:cNvSpPr txBox="1">
              <a:spLocks/>
            </p:cNvSpPr>
            <p:nvPr/>
          </p:nvSpPr>
          <p:spPr>
            <a:xfrm>
              <a:off x="2436258" y="3909529"/>
              <a:ext cx="4832350" cy="674688"/>
            </a:xfrm>
            <a:prstGeom prst="rect">
              <a:avLst/>
            </a:prstGeom>
            <a:noFill/>
          </p:spPr>
          <p:txBody>
            <a:bodyPr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r>
                <a:rPr lang="en-GB" sz="2400">
                  <a:latin typeface="+mn-lt"/>
                </a:rPr>
                <a:t>NO COMPROMISE</a:t>
              </a:r>
            </a:p>
          </p:txBody>
        </p:sp>
      </p:grpSp>
      <p:sp>
        <p:nvSpPr>
          <p:cNvPr id="18" name="Tijdelijke aanduiding voor tekst 37"/>
          <p:cNvSpPr>
            <a:spLocks noGrp="1"/>
          </p:cNvSpPr>
          <p:nvPr>
            <p:ph type="body" sz="quarter" idx="13" hasCustomPrompt="1"/>
          </p:nvPr>
        </p:nvSpPr>
        <p:spPr>
          <a:xfrm>
            <a:off x="2683466" y="5027307"/>
            <a:ext cx="2489200" cy="428613"/>
          </a:xfrm>
        </p:spPr>
        <p:txBody>
          <a:bodyPr>
            <a:normAutofit/>
          </a:bodyPr>
          <a:lstStyle>
            <a:lvl1pPr marL="0" indent="0" algn="l" rtl="0">
              <a:buNone/>
              <a:defRPr sz="1600" baseline="0"/>
            </a:lvl1pPr>
          </a:lstStyle>
          <a:p>
            <a:pPr lvl="0"/>
            <a:r>
              <a:rPr lang="en-GB"/>
              <a:t>DATUM</a:t>
            </a:r>
          </a:p>
        </p:txBody>
      </p:sp>
      <p:sp>
        <p:nvSpPr>
          <p:cNvPr id="19" name="Tijdelijke aanduiding voor inhoud 2"/>
          <p:cNvSpPr>
            <a:spLocks noGrp="1"/>
          </p:cNvSpPr>
          <p:nvPr>
            <p:ph sz="quarter" idx="14" hasCustomPrompt="1"/>
          </p:nvPr>
        </p:nvSpPr>
        <p:spPr>
          <a:xfrm>
            <a:off x="3167707" y="2245667"/>
            <a:ext cx="4697413" cy="674688"/>
          </a:xfrm>
        </p:spPr>
        <p:txBody>
          <a:bodyPr/>
          <a:lstStyle>
            <a:lvl1pPr marL="0" indent="0" rtl="0">
              <a:buNone/>
              <a:defRPr b="1"/>
            </a:lvl1pPr>
          </a:lstStyle>
          <a:p>
            <a:pPr lvl="0"/>
            <a:r>
              <a:rPr lang="en-GB"/>
              <a:t>PRESENTATIE</a:t>
            </a: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A4E6F3ED-5DEA-4D7F-8179-87C98FC881E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426" y="5908432"/>
            <a:ext cx="1838703" cy="71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7534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Avo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8A0F0454-8F9C-4AF1-DF4A-3D697993990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248832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A0F0454-8F9C-4AF1-DF4A-3D69799399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1418760-54B3-4940-9581-81D25D4E1B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7" t="11288" r="11279" b="27080"/>
          <a:stretch/>
        </p:blipFill>
        <p:spPr>
          <a:xfrm rot="20473291">
            <a:off x="-525014" y="808552"/>
            <a:ext cx="12266614" cy="8172106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4FB8FAC8-6F56-4BF9-AC42-402152967296}"/>
              </a:ext>
            </a:extLst>
          </p:cNvPr>
          <p:cNvSpPr/>
          <p:nvPr userDrawn="1"/>
        </p:nvSpPr>
        <p:spPr>
          <a:xfrm>
            <a:off x="5616421" y="0"/>
            <a:ext cx="4253608" cy="6515096"/>
          </a:xfrm>
          <a:prstGeom prst="rect">
            <a:avLst/>
          </a:prstGeom>
          <a:solidFill>
            <a:schemeClr val="accent3">
              <a:lumMod val="60000"/>
              <a:lumOff val="4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GB"/>
              <a:t> 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15D24E02-F330-4C1D-9D0F-A3CE474E3FD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195" y="1162231"/>
            <a:ext cx="7120816" cy="4808232"/>
          </a:xfrm>
          <a:prstGeom prst="rect">
            <a:avLst/>
          </a:prstGeom>
        </p:spPr>
      </p:pic>
      <p:grpSp>
        <p:nvGrpSpPr>
          <p:cNvPr id="9" name="Groep 8">
            <a:extLst>
              <a:ext uri="{FF2B5EF4-FFF2-40B4-BE49-F238E27FC236}">
                <a16:creationId xmlns:a16="http://schemas.microsoft.com/office/drawing/2014/main" id="{2B6F7127-A80F-46D4-AE18-AD07D88C7BD1}"/>
              </a:ext>
            </a:extLst>
          </p:cNvPr>
          <p:cNvGrpSpPr/>
          <p:nvPr userDrawn="1"/>
        </p:nvGrpSpPr>
        <p:grpSpPr>
          <a:xfrm>
            <a:off x="2677431" y="1737114"/>
            <a:ext cx="5665897" cy="3180280"/>
            <a:chOff x="2048025" y="1730537"/>
            <a:chExt cx="5665897" cy="3180280"/>
          </a:xfrm>
          <a:solidFill>
            <a:schemeClr val="accent5"/>
          </a:solidFill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B1015143-6B41-4A36-8856-B8F319554B81}"/>
                </a:ext>
              </a:extLst>
            </p:cNvPr>
            <p:cNvSpPr/>
            <p:nvPr/>
          </p:nvSpPr>
          <p:spPr>
            <a:xfrm>
              <a:off x="2048025" y="1730537"/>
              <a:ext cx="5665897" cy="3180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BA912E93-8001-4FF3-85ED-9032AE20EA66}"/>
                </a:ext>
              </a:extLst>
            </p:cNvPr>
            <p:cNvCxnSpPr>
              <a:cxnSpLocks/>
            </p:cNvCxnSpPr>
            <p:nvPr/>
          </p:nvCxnSpPr>
          <p:spPr>
            <a:xfrm>
              <a:off x="2633539" y="4096924"/>
              <a:ext cx="745066" cy="0"/>
            </a:xfrm>
            <a:prstGeom prst="lin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279CAAC7-8965-42DF-9C41-227ED1B718C3}"/>
                </a:ext>
              </a:extLst>
            </p:cNvPr>
            <p:cNvCxnSpPr>
              <a:cxnSpLocks/>
            </p:cNvCxnSpPr>
            <p:nvPr/>
          </p:nvCxnSpPr>
          <p:spPr>
            <a:xfrm>
              <a:off x="6267010" y="4096924"/>
              <a:ext cx="745066" cy="0"/>
            </a:xfrm>
            <a:prstGeom prst="lin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ijdelijke aanduiding voor tekst 5">
              <a:extLst>
                <a:ext uri="{FF2B5EF4-FFF2-40B4-BE49-F238E27FC236}">
                  <a16:creationId xmlns:a16="http://schemas.microsoft.com/office/drawing/2014/main" id="{A6E08280-78B3-48D0-8F14-B01BE95E2FFF}"/>
                </a:ext>
              </a:extLst>
            </p:cNvPr>
            <p:cNvSpPr txBox="1">
              <a:spLocks/>
            </p:cNvSpPr>
            <p:nvPr/>
          </p:nvSpPr>
          <p:spPr>
            <a:xfrm>
              <a:off x="2351117" y="2899738"/>
              <a:ext cx="5002632" cy="803747"/>
            </a:xfrm>
            <a:prstGeom prst="rect">
              <a:avLst/>
            </a:prstGeom>
            <a:grpFill/>
          </p:spPr>
          <p:txBody>
            <a:bodyPr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r>
                <a:rPr lang="en-GB" sz="6000">
                  <a:latin typeface="+mn-lt"/>
                </a:rPr>
                <a:t>FRUITY LINE</a:t>
              </a:r>
            </a:p>
          </p:txBody>
        </p:sp>
        <p:sp>
          <p:nvSpPr>
            <p:cNvPr id="15" name="Tijdelijke aanduiding voor tekst 5">
              <a:extLst>
                <a:ext uri="{FF2B5EF4-FFF2-40B4-BE49-F238E27FC236}">
                  <a16:creationId xmlns:a16="http://schemas.microsoft.com/office/drawing/2014/main" id="{D0A4B103-A321-40B3-81BF-E015D72647DC}"/>
                </a:ext>
              </a:extLst>
            </p:cNvPr>
            <p:cNvSpPr txBox="1">
              <a:spLocks/>
            </p:cNvSpPr>
            <p:nvPr/>
          </p:nvSpPr>
          <p:spPr>
            <a:xfrm>
              <a:off x="2436258" y="3884362"/>
              <a:ext cx="4832350" cy="674688"/>
            </a:xfrm>
            <a:prstGeom prst="rect">
              <a:avLst/>
            </a:prstGeom>
            <a:noFill/>
          </p:spPr>
          <p:txBody>
            <a:bodyPr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1" i="0" kern="1200" cap="all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r>
                <a:rPr lang="en-GB" sz="2400">
                  <a:latin typeface="+mn-lt"/>
                </a:rPr>
                <a:t>NO COMPROMISE</a:t>
              </a:r>
            </a:p>
          </p:txBody>
        </p:sp>
      </p:grpSp>
      <p:sp>
        <p:nvSpPr>
          <p:cNvPr id="18" name="Tijdelijke aanduiding voor tekst 37"/>
          <p:cNvSpPr>
            <a:spLocks noGrp="1"/>
          </p:cNvSpPr>
          <p:nvPr>
            <p:ph type="body" sz="quarter" idx="13" hasCustomPrompt="1"/>
          </p:nvPr>
        </p:nvSpPr>
        <p:spPr>
          <a:xfrm>
            <a:off x="2683466" y="5027307"/>
            <a:ext cx="2489200" cy="428613"/>
          </a:xfrm>
        </p:spPr>
        <p:txBody>
          <a:bodyPr>
            <a:normAutofit/>
          </a:bodyPr>
          <a:lstStyle>
            <a:lvl1pPr marL="0" indent="0" algn="l" rtl="0">
              <a:buNone/>
              <a:defRPr sz="1600" baseline="0"/>
            </a:lvl1pPr>
          </a:lstStyle>
          <a:p>
            <a:pPr lvl="0"/>
            <a:r>
              <a:rPr lang="en-GB"/>
              <a:t>DATUM</a:t>
            </a:r>
          </a:p>
        </p:txBody>
      </p:sp>
      <p:sp>
        <p:nvSpPr>
          <p:cNvPr id="19" name="Tijdelijke aanduiding voor inhoud 2"/>
          <p:cNvSpPr>
            <a:spLocks noGrp="1"/>
          </p:cNvSpPr>
          <p:nvPr>
            <p:ph sz="quarter" idx="14" hasCustomPrompt="1"/>
          </p:nvPr>
        </p:nvSpPr>
        <p:spPr>
          <a:xfrm>
            <a:off x="3167707" y="2245667"/>
            <a:ext cx="4697413" cy="674688"/>
          </a:xfrm>
        </p:spPr>
        <p:txBody>
          <a:bodyPr/>
          <a:lstStyle>
            <a:lvl1pPr marL="0" indent="0" rtl="0">
              <a:buNone/>
              <a:defRPr b="1"/>
            </a:lvl1pPr>
          </a:lstStyle>
          <a:p>
            <a:pPr lvl="0"/>
            <a:r>
              <a:rPr lang="en-GB"/>
              <a:t>PRESENTATIE</a:t>
            </a:r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A4E6F3ED-5DEA-4D7F-8179-87C98FC881E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426" y="5908432"/>
            <a:ext cx="1838703" cy="71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934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CCB8619-3FCC-0EF8-E258-77211AE9EE2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33734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50" progId="TCLayout.ActiveDocument.1">
                  <p:embed/>
                </p:oleObj>
              </mc:Choice>
              <mc:Fallback>
                <p:oleObj name="think-cell Slide" r:id="rId3" imgW="349" imgH="35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CCB8619-3FCC-0EF8-E258-77211AE9EE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A9EE022-1F91-8EF9-007F-7CEE235FD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200" y="258578"/>
            <a:ext cx="10087200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rtl="0">
              <a:defRPr>
                <a:latin typeface="+mj-lt"/>
                <a:cs typeface="+mj-cs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2" name="Tijdelijke aanduiding voor dianummer 5">
            <a:extLst>
              <a:ext uri="{FF2B5EF4-FFF2-40B4-BE49-F238E27FC236}">
                <a16:creationId xmlns:a16="http://schemas.microsoft.com/office/drawing/2014/main" id="{FB7F8643-CE41-75AB-2FC0-2CD31E7FA5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1084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40F46EA2-4740-C1FC-943B-2281FC60F86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685619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0F46EA2-4740-C1FC-943B-2281FC60F8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AB8137B-B5A3-497E-B62F-AA1E66C45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4510BDB-4474-4389-A731-31E633FA7B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66D405-76EA-4EFE-9D63-1223ED0ED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BA0BF5-FD54-4C5C-8EA7-41D935B2B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4062" y="6595533"/>
            <a:ext cx="2743200" cy="194734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385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luit - fru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F3497E4B-8B80-2B0F-5899-8CEBA4A513F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495300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3497E4B-8B80-2B0F-5899-8CEBA4A513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1" b="17383"/>
          <a:stretch/>
        </p:blipFill>
        <p:spPr bwMode="auto">
          <a:xfrm>
            <a:off x="897239" y="714059"/>
            <a:ext cx="11294761" cy="500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EAFA400B-2CA4-472A-8D9C-F7BB71D480F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09" y="533400"/>
            <a:ext cx="7120816" cy="5368695"/>
          </a:xfrm>
          <a:prstGeom prst="rect">
            <a:avLst/>
          </a:prstGeom>
        </p:spPr>
      </p:pic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E103C6B-CABD-460B-A1D1-0656705B90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599" y="6356352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28E8476-CC30-49A1-9924-4B1338CB7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9E52E9A-3CC8-4C3A-A478-313EBF1A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F3A432C6-EB1B-4EFA-9A24-C4400B72F3F5}"/>
              </a:ext>
            </a:extLst>
          </p:cNvPr>
          <p:cNvSpPr txBox="1">
            <a:spLocks/>
          </p:cNvSpPr>
          <p:nvPr userDrawn="1"/>
        </p:nvSpPr>
        <p:spPr>
          <a:xfrm>
            <a:off x="6696018" y="939798"/>
            <a:ext cx="4028426" cy="1682077"/>
          </a:xfrm>
          <a:prstGeom prst="rect">
            <a:avLst/>
          </a:prstGeom>
          <a:noFill/>
        </p:spPr>
        <p:txBody>
          <a:bodyPr vert="horz" lIns="216000" tIns="216000" rIns="216000" bIns="2160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i="0" kern="1200" cap="all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i="0" kern="1200" cap="all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i="0" kern="1200" cap="all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 cap="all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 cap="all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GB" sz="2400" b="0">
                <a:solidFill>
                  <a:schemeClr val="tx1"/>
                </a:solidFill>
                <a:latin typeface="HelveticaNeueLT Pro 97 BlkCn" panose="020B0806030702020204" pitchFamily="34" charset="0"/>
                <a:cs typeface="Helvetica Neue Light"/>
              </a:rPr>
              <a:t>No. 1 Trendsetter </a:t>
            </a:r>
            <a:br>
              <a:rPr lang="en-GB" sz="2400" b="0">
                <a:solidFill>
                  <a:schemeClr val="tx1"/>
                </a:solidFill>
                <a:latin typeface="HelveticaNeueLT Pro 97 BlkCn" panose="020B0806030702020204" pitchFamily="34" charset="0"/>
                <a:cs typeface="Helvetica Neue Light"/>
              </a:rPr>
            </a:br>
            <a:r>
              <a:rPr lang="en-GB" sz="2400" b="0">
                <a:solidFill>
                  <a:schemeClr val="tx1"/>
                </a:solidFill>
                <a:latin typeface="HelveticaNeueLT Pro 97 BlkCn" panose="020B0806030702020204" pitchFamily="34" charset="0"/>
                <a:cs typeface="Helvetica Neue Light"/>
              </a:rPr>
              <a:t>in cold pressed drinks, straight from nature. 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9B6702B2-E05B-44D7-BF73-9F69C85895DC}"/>
              </a:ext>
            </a:extLst>
          </p:cNvPr>
          <p:cNvSpPr/>
          <p:nvPr userDrawn="1"/>
        </p:nvSpPr>
        <p:spPr>
          <a:xfrm>
            <a:off x="7055398" y="3307823"/>
            <a:ext cx="3249649" cy="2610377"/>
          </a:xfrm>
          <a:prstGeom prst="rect">
            <a:avLst/>
          </a:prstGeom>
          <a:solidFill>
            <a:schemeClr val="accent6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>
              <a:latin typeface="HelveticaNeueLT Pro 57 Cn" panose="020B0506030502020204" pitchFamily="34" charset="0"/>
            </a:endParaRP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E16DFB4-259A-44D3-BC0A-41681CD967F0}"/>
              </a:ext>
            </a:extLst>
          </p:cNvPr>
          <p:cNvSpPr/>
          <p:nvPr userDrawn="1"/>
        </p:nvSpPr>
        <p:spPr>
          <a:xfrm>
            <a:off x="7055398" y="3432002"/>
            <a:ext cx="324964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GB" sz="2000" b="1">
                <a:solidFill>
                  <a:schemeClr val="bg1"/>
                </a:solidFill>
                <a:latin typeface="HelveticaNeueLT Pro 57 Cn" panose="020B0506030502020204" pitchFamily="34" charset="0"/>
                <a:cs typeface="Helvetica Neue Light"/>
              </a:rPr>
              <a:t>CONTACT</a:t>
            </a:r>
          </a:p>
          <a:p>
            <a:pPr algn="ctr" rtl="0"/>
            <a:endParaRPr lang="en-GB" sz="1600">
              <a:solidFill>
                <a:schemeClr val="bg1"/>
              </a:solidFill>
              <a:latin typeface="HelveticaNeueLT Pro 57 Cn" panose="020B0506030502020204" pitchFamily="34" charset="0"/>
              <a:cs typeface="Helvetica Neue Thin"/>
            </a:endParaRPr>
          </a:p>
          <a:p>
            <a:pPr algn="ctr" rtl="0"/>
            <a:r>
              <a:rPr lang="en-GB" sz="1600">
                <a:solidFill>
                  <a:schemeClr val="bg1"/>
                </a:solidFill>
                <a:latin typeface="HelveticaNeueLT Pro 57 Cn" panose="020B0506030502020204" pitchFamily="34" charset="0"/>
                <a:cs typeface="Helvetica Neue Thin"/>
              </a:rPr>
              <a:t>FRUITY LINE B.V.</a:t>
            </a:r>
          </a:p>
          <a:p>
            <a:pPr algn="ctr" rtl="0"/>
            <a:r>
              <a:rPr lang="en-GB" sz="1600">
                <a:solidFill>
                  <a:schemeClr val="bg1"/>
                </a:solidFill>
                <a:latin typeface="HelveticaNeueLT Pro 57 Cn" panose="020B0506030502020204" pitchFamily="34" charset="0"/>
                <a:cs typeface="Helvetica Neue Thin"/>
              </a:rPr>
              <a:t>CUNERAWEG 9</a:t>
            </a:r>
          </a:p>
          <a:p>
            <a:pPr algn="ctr" rtl="0"/>
            <a:r>
              <a:rPr lang="en-GB" sz="1600">
                <a:solidFill>
                  <a:schemeClr val="bg1"/>
                </a:solidFill>
                <a:latin typeface="HelveticaNeueLT Pro 57 Cn" panose="020B0506030502020204" pitchFamily="34" charset="0"/>
                <a:cs typeface="Helvetica Neue Thin"/>
              </a:rPr>
              <a:t>4051 CE OCHTEN – NL</a:t>
            </a:r>
          </a:p>
          <a:p>
            <a:pPr algn="ctr" rtl="0"/>
            <a:endParaRPr lang="en-GB" sz="1600">
              <a:solidFill>
                <a:schemeClr val="bg1"/>
              </a:solidFill>
              <a:latin typeface="HelveticaNeueLT Pro 57 Cn" panose="020B0506030502020204" pitchFamily="34" charset="0"/>
              <a:cs typeface="Helvetica Neue Thin"/>
            </a:endParaRPr>
          </a:p>
          <a:p>
            <a:pPr algn="ctr" rtl="0"/>
            <a:r>
              <a:rPr lang="en-GB" sz="1600">
                <a:solidFill>
                  <a:schemeClr val="bg1"/>
                </a:solidFill>
                <a:latin typeface="HelveticaNeueLT Pro 57 Cn" panose="020B0506030502020204" pitchFamily="34" charset="0"/>
                <a:cs typeface="Helvetica Neue Thin"/>
              </a:rPr>
              <a:t>T: +31 (0) 344 67 20 30</a:t>
            </a:r>
          </a:p>
          <a:p>
            <a:pPr algn="ctr" rtl="0"/>
            <a:r>
              <a:rPr lang="en-GB" sz="1600">
                <a:solidFill>
                  <a:schemeClr val="bg1"/>
                </a:solidFill>
                <a:latin typeface="HelveticaNeueLT Pro 57 Cn" panose="020B0506030502020204" pitchFamily="34" charset="0"/>
                <a:cs typeface="Helvetica Neue Thin"/>
              </a:rPr>
              <a:t>WWW.FRUITY-LINE.NL</a:t>
            </a:r>
          </a:p>
        </p:txBody>
      </p:sp>
      <p:pic>
        <p:nvPicPr>
          <p:cNvPr id="2" name="Afbeelding 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328" y="2468880"/>
            <a:ext cx="3895787" cy="54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424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luit - granaatapp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0FB15E5C-B0DB-3FA9-16D8-9423A60272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749008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FB15E5C-B0DB-3FA9-16D8-9423A60272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1" name="Picture 3" descr="M:\data\algemeen\Foto Database\Stockfoto's\shutterstock_732415507.jp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43" y="714375"/>
            <a:ext cx="8920798" cy="500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EAFA400B-2CA4-472A-8D9C-F7BB71D480F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09" y="533400"/>
            <a:ext cx="7120816" cy="5368695"/>
          </a:xfrm>
          <a:prstGeom prst="rect">
            <a:avLst/>
          </a:prstGeom>
        </p:spPr>
      </p:pic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E103C6B-CABD-460B-A1D1-0656705B90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599" y="6356352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28E8476-CC30-49A1-9924-4B1338CB7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9E52E9A-3CC8-4C3A-A478-313EBF1A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F3A432C6-EB1B-4EFA-9A24-C4400B72F3F5}"/>
              </a:ext>
            </a:extLst>
          </p:cNvPr>
          <p:cNvSpPr txBox="1">
            <a:spLocks/>
          </p:cNvSpPr>
          <p:nvPr userDrawn="1"/>
        </p:nvSpPr>
        <p:spPr>
          <a:xfrm>
            <a:off x="6696018" y="939798"/>
            <a:ext cx="4028426" cy="1682077"/>
          </a:xfrm>
          <a:prstGeom prst="rect">
            <a:avLst/>
          </a:prstGeom>
          <a:noFill/>
        </p:spPr>
        <p:txBody>
          <a:bodyPr vert="horz" lIns="216000" tIns="216000" rIns="216000" bIns="2160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i="0" kern="1200" cap="all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i="0" kern="1200" cap="all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i="0" kern="1200" cap="all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 cap="all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 cap="all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GB" sz="2400" b="0">
                <a:solidFill>
                  <a:schemeClr val="tx1"/>
                </a:solidFill>
                <a:latin typeface="HelveticaNeueLT Pro 97 BlkCn" panose="020B0806030702020204" pitchFamily="34" charset="0"/>
                <a:cs typeface="Helvetica Neue Light"/>
              </a:rPr>
              <a:t>No. 1 Trendsetter </a:t>
            </a:r>
            <a:br>
              <a:rPr lang="en-GB" sz="2400" b="0">
                <a:solidFill>
                  <a:schemeClr val="tx1"/>
                </a:solidFill>
                <a:latin typeface="HelveticaNeueLT Pro 97 BlkCn" panose="020B0806030702020204" pitchFamily="34" charset="0"/>
                <a:cs typeface="Helvetica Neue Light"/>
              </a:rPr>
            </a:br>
            <a:r>
              <a:rPr lang="en-GB" sz="2400" b="0">
                <a:solidFill>
                  <a:schemeClr val="tx1"/>
                </a:solidFill>
                <a:latin typeface="HelveticaNeueLT Pro 97 BlkCn" panose="020B0806030702020204" pitchFamily="34" charset="0"/>
                <a:cs typeface="Helvetica Neue Light"/>
              </a:rPr>
              <a:t>in cold pressed drinks, straight from nature. 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9B6702B2-E05B-44D7-BF73-9F69C85895DC}"/>
              </a:ext>
            </a:extLst>
          </p:cNvPr>
          <p:cNvSpPr/>
          <p:nvPr userDrawn="1"/>
        </p:nvSpPr>
        <p:spPr>
          <a:xfrm>
            <a:off x="7055398" y="3307823"/>
            <a:ext cx="3249649" cy="2610377"/>
          </a:xfrm>
          <a:prstGeom prst="rect">
            <a:avLst/>
          </a:prstGeom>
          <a:solidFill>
            <a:schemeClr val="accent6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>
              <a:latin typeface="HelveticaNeueLT Pro 57 Cn" panose="020B0506030502020204" pitchFamily="34" charset="0"/>
            </a:endParaRP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E16DFB4-259A-44D3-BC0A-41681CD967F0}"/>
              </a:ext>
            </a:extLst>
          </p:cNvPr>
          <p:cNvSpPr/>
          <p:nvPr userDrawn="1"/>
        </p:nvSpPr>
        <p:spPr>
          <a:xfrm>
            <a:off x="7055398" y="3432002"/>
            <a:ext cx="324964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GB" sz="2000" b="1">
                <a:solidFill>
                  <a:schemeClr val="bg1"/>
                </a:solidFill>
                <a:latin typeface="HelveticaNeueLT Pro 57 Cn" panose="020B0506030502020204" pitchFamily="34" charset="0"/>
                <a:cs typeface="Helvetica Neue Light"/>
              </a:rPr>
              <a:t>CONTACT</a:t>
            </a:r>
          </a:p>
          <a:p>
            <a:pPr algn="ctr" rtl="0"/>
            <a:endParaRPr lang="en-GB" sz="1600">
              <a:solidFill>
                <a:schemeClr val="bg1"/>
              </a:solidFill>
              <a:latin typeface="HelveticaNeueLT Pro 57 Cn" panose="020B0506030502020204" pitchFamily="34" charset="0"/>
              <a:cs typeface="Helvetica Neue Thin"/>
            </a:endParaRPr>
          </a:p>
          <a:p>
            <a:pPr algn="ctr" rtl="0"/>
            <a:r>
              <a:rPr lang="en-GB" sz="1600">
                <a:solidFill>
                  <a:schemeClr val="bg1"/>
                </a:solidFill>
                <a:latin typeface="HelveticaNeueLT Pro 57 Cn" panose="020B0506030502020204" pitchFamily="34" charset="0"/>
                <a:cs typeface="Helvetica Neue Thin"/>
              </a:rPr>
              <a:t>FRUITY LINE B.V.</a:t>
            </a:r>
          </a:p>
          <a:p>
            <a:pPr algn="ctr" rtl="0"/>
            <a:r>
              <a:rPr lang="en-GB" sz="1600">
                <a:solidFill>
                  <a:schemeClr val="bg1"/>
                </a:solidFill>
                <a:latin typeface="HelveticaNeueLT Pro 57 Cn" panose="020B0506030502020204" pitchFamily="34" charset="0"/>
                <a:cs typeface="Helvetica Neue Thin"/>
              </a:rPr>
              <a:t>CUNERAWEG 9</a:t>
            </a:r>
          </a:p>
          <a:p>
            <a:pPr algn="ctr" rtl="0"/>
            <a:r>
              <a:rPr lang="en-GB" sz="1600">
                <a:solidFill>
                  <a:schemeClr val="bg1"/>
                </a:solidFill>
                <a:latin typeface="HelveticaNeueLT Pro 57 Cn" panose="020B0506030502020204" pitchFamily="34" charset="0"/>
                <a:cs typeface="Helvetica Neue Thin"/>
              </a:rPr>
              <a:t>4051 CE OCHTEN – NL</a:t>
            </a:r>
          </a:p>
          <a:p>
            <a:pPr algn="ctr" rtl="0"/>
            <a:endParaRPr lang="en-GB" sz="1600">
              <a:solidFill>
                <a:schemeClr val="bg1"/>
              </a:solidFill>
              <a:latin typeface="HelveticaNeueLT Pro 57 Cn" panose="020B0506030502020204" pitchFamily="34" charset="0"/>
              <a:cs typeface="Helvetica Neue Thin"/>
            </a:endParaRPr>
          </a:p>
          <a:p>
            <a:pPr algn="ctr" rtl="0"/>
            <a:r>
              <a:rPr lang="en-GB" sz="1600">
                <a:solidFill>
                  <a:schemeClr val="bg1"/>
                </a:solidFill>
                <a:latin typeface="HelveticaNeueLT Pro 57 Cn" panose="020B0506030502020204" pitchFamily="34" charset="0"/>
                <a:cs typeface="Helvetica Neue Thin"/>
              </a:rPr>
              <a:t>T: +31 (0) 344 67 20 30</a:t>
            </a:r>
          </a:p>
          <a:p>
            <a:pPr algn="ctr" rtl="0"/>
            <a:r>
              <a:rPr lang="en-GB" sz="1600">
                <a:solidFill>
                  <a:schemeClr val="bg1"/>
                </a:solidFill>
                <a:latin typeface="HelveticaNeueLT Pro 57 Cn" panose="020B0506030502020204" pitchFamily="34" charset="0"/>
                <a:cs typeface="Helvetica Neue Thin"/>
              </a:rPr>
              <a:t>WWW.FRUITY-LINE.NL</a:t>
            </a:r>
          </a:p>
        </p:txBody>
      </p:sp>
      <p:pic>
        <p:nvPicPr>
          <p:cNvPr id="2" name="Afbeelding 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328" y="2468880"/>
            <a:ext cx="3895787" cy="54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460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CC917CE9-B90B-E272-2A4F-CFF5199F082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630368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C917CE9-B90B-E272-2A4F-CFF5199F08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914400" y="2130425"/>
            <a:ext cx="10363200" cy="1470025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CFE3CF25-987F-45FE-8C16-9ED0C3D29C4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87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Tekst dia kle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CD8A09A3-2D6D-8FA1-E0EF-09FB9DA868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472891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D8A09A3-2D6D-8FA1-E0EF-09FB9DA868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hoek 6"/>
          <p:cNvSpPr/>
          <p:nvPr userDrawn="1"/>
        </p:nvSpPr>
        <p:spPr>
          <a:xfrm>
            <a:off x="5598160" y="0"/>
            <a:ext cx="4206240" cy="6461760"/>
          </a:xfrm>
          <a:prstGeom prst="rect">
            <a:avLst/>
          </a:prstGeom>
          <a:solidFill>
            <a:schemeClr val="accent2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15D24E02-F330-4C1D-9D0F-A3CE474E3FD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15" y="1162231"/>
            <a:ext cx="7120816" cy="4808232"/>
          </a:xfrm>
          <a:prstGeom prst="rect">
            <a:avLst/>
          </a:prstGeom>
        </p:spPr>
      </p:pic>
      <p:sp>
        <p:nvSpPr>
          <p:cNvPr id="19" name="Tijdelijke aanduiding voor titel 1">
            <a:extLst>
              <a:ext uri="{FF2B5EF4-FFF2-40B4-BE49-F238E27FC236}">
                <a16:creationId xmlns:a16="http://schemas.microsoft.com/office/drawing/2014/main" id="{E9F77A27-A94D-4D23-8972-CFB71124F2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3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rtl="0">
              <a:defRPr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82663" y="1379538"/>
            <a:ext cx="7993062" cy="43735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2796757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17154E68-C0E5-94F4-E9D0-EFD90DBB9A1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994711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7154E68-C0E5-94F4-E9D0-EFD90DBB9A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CFE3CF25-987F-45FE-8C16-9ED0C3D29C4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92171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7FF355F2-8DB8-529D-B585-04E4BE971FF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333016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FF355F2-8DB8-529D-B585-04E4BE971F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63613" y="4406900"/>
            <a:ext cx="10363200" cy="1362075"/>
          </a:xfrm>
        </p:spPr>
        <p:txBody>
          <a:bodyPr vert="horz" anchor="t"/>
          <a:lstStyle>
            <a:lvl1pPr algn="l" rtl="0">
              <a:defRPr sz="4000" b="1" cap="all"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CFE3CF25-987F-45FE-8C16-9ED0C3D29C4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12107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6E3DD9D1-BAC7-CF1B-EFC7-77F5989772B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47231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E3DD9D1-BAC7-CF1B-EFC7-77F5989772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 rtl="0">
              <a:defRPr sz="2800"/>
            </a:lvl1pPr>
            <a:lvl2pPr rtl="0">
              <a:defRPr sz="2400"/>
            </a:lvl2pPr>
            <a:lvl3pPr rtl="0">
              <a:defRPr sz="2000"/>
            </a:lvl3pPr>
            <a:lvl4pPr rtl="0">
              <a:defRPr sz="1800"/>
            </a:lvl4pPr>
            <a:lvl5pPr rtl="0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 rtl="0">
              <a:defRPr sz="2800"/>
            </a:lvl1pPr>
            <a:lvl2pPr rtl="0">
              <a:defRPr sz="2400"/>
            </a:lvl2pPr>
            <a:lvl3pPr rtl="0">
              <a:defRPr sz="2000"/>
            </a:lvl3pPr>
            <a:lvl4pPr rtl="0">
              <a:defRPr sz="1800"/>
            </a:lvl4pPr>
            <a:lvl5pPr rtl="0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CFE3CF25-987F-45FE-8C16-9ED0C3D29C4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67135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2D6C8C75-684F-F7B4-5265-D03B647C48F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51785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6C8C75-684F-F7B4-5265-D03B647C48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 rtl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 rtl="0">
              <a:defRPr sz="2400"/>
            </a:lvl1pPr>
            <a:lvl2pPr rtl="0">
              <a:defRPr sz="2000"/>
            </a:lvl2pPr>
            <a:lvl3pPr rtl="0">
              <a:defRPr sz="1800"/>
            </a:lvl3pPr>
            <a:lvl4pPr rtl="0">
              <a:defRPr sz="1600"/>
            </a:lvl4pPr>
            <a:lvl5pPr rtl="0"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 rtl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 rtl="0">
              <a:defRPr sz="2400"/>
            </a:lvl1pPr>
            <a:lvl2pPr rtl="0">
              <a:defRPr sz="2000"/>
            </a:lvl2pPr>
            <a:lvl3pPr rtl="0">
              <a:defRPr sz="1800"/>
            </a:lvl3pPr>
            <a:lvl4pPr rtl="0">
              <a:defRPr sz="1600"/>
            </a:lvl4pPr>
            <a:lvl5pPr rtl="0"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CFE3CF25-987F-45FE-8C16-9ED0C3D29C4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54877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C765F781-AB6F-A7F6-9BC8-4EFE02C5925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935276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765F781-AB6F-A7F6-9BC8-4EFE02C592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CFE3CF25-987F-45FE-8C16-9ED0C3D29C4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5638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49A1F674-37C7-1619-AAFA-D07FDD73890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30097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9A1F674-37C7-1619-AAFA-D07FDD7389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CFE3CF25-987F-45FE-8C16-9ED0C3D29C4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8653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7F1F7CEE-8CCE-A7FB-415D-D260689BC50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531955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F1F7CEE-8CCE-A7FB-415D-D260689BC5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9600" y="273050"/>
            <a:ext cx="4011613" cy="1162050"/>
          </a:xfrm>
        </p:spPr>
        <p:txBody>
          <a:bodyPr vert="horz" anchor="b"/>
          <a:lstStyle>
            <a:lvl1pPr algn="l" rtl="0">
              <a:defRPr sz="2000" b="1"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 rtl="0">
              <a:defRPr sz="3200"/>
            </a:lvl1pPr>
            <a:lvl2pPr rtl="0">
              <a:defRPr sz="2800"/>
            </a:lvl2pPr>
            <a:lvl3pPr rtl="0">
              <a:defRPr sz="2400"/>
            </a:lvl3pPr>
            <a:lvl4pPr rtl="0">
              <a:defRPr sz="2000"/>
            </a:lvl4pPr>
            <a:lvl5pPr rtl="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CFE3CF25-987F-45FE-8C16-9ED0C3D29C4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49109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1AB6B92D-5F05-1826-1D9D-5F06D2F15B1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910851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B6B92D-5F05-1826-1D9D-5F06D2F15B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389188" y="4800600"/>
            <a:ext cx="7315200" cy="566738"/>
          </a:xfrm>
        </p:spPr>
        <p:txBody>
          <a:bodyPr vert="horz" anchor="b"/>
          <a:lstStyle>
            <a:lvl1pPr algn="l" rtl="0">
              <a:defRPr sz="2000" b="1"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CFE3CF25-987F-45FE-8C16-9ED0C3D29C4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030632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B49CB537-4BE4-C294-D405-7576EDE2541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560808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49CB537-4BE4-C294-D405-7576EDE254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CFE3CF25-987F-45FE-8C16-9ED0C3D29C4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5911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0145E792-3A16-8565-A675-8E9FBACC006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652867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145E792-3A16-8565-A675-8E9FBACC00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Verticale titel 1"/>
          <p:cNvSpPr>
            <a:spLocks noGrp="1"/>
          </p:cNvSpPr>
          <p:nvPr>
            <p:ph type="title" orient="vert" hasCustomPrompt="1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>
            <a:lvl1pPr rtl="0">
              <a:defRPr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CFE3CF25-987F-45FE-8C16-9ED0C3D29C4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8300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Tekst dia Ana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12D26BF1-B81C-FAE7-3217-0CC927E6AE6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584776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2D26BF1-B81C-FAE7-3217-0CC927E6AE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Afbeelding 8">
            <a:extLst>
              <a:ext uri="{FF2B5EF4-FFF2-40B4-BE49-F238E27FC236}">
                <a16:creationId xmlns:a16="http://schemas.microsoft.com/office/drawing/2014/main" id="{9B29038B-858A-4B1B-A857-DBB4B79FA5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1" r="-1692" b="28871"/>
          <a:stretch/>
        </p:blipFill>
        <p:spPr>
          <a:xfrm>
            <a:off x="3959107" y="0"/>
            <a:ext cx="7440024" cy="6858000"/>
          </a:xfrm>
          <a:prstGeom prst="rect">
            <a:avLst/>
          </a:prstGeom>
        </p:spPr>
      </p:pic>
      <p:sp>
        <p:nvSpPr>
          <p:cNvPr id="11" name="Rechthoek 10"/>
          <p:cNvSpPr/>
          <p:nvPr userDrawn="1"/>
        </p:nvSpPr>
        <p:spPr>
          <a:xfrm>
            <a:off x="5598160" y="0"/>
            <a:ext cx="4206240" cy="6461760"/>
          </a:xfrm>
          <a:prstGeom prst="rect">
            <a:avLst/>
          </a:prstGeom>
          <a:solidFill>
            <a:schemeClr val="accent6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15D24E02-F330-4C1D-9D0F-A3CE474E3FD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15" y="1162231"/>
            <a:ext cx="7120816" cy="4808232"/>
          </a:xfrm>
          <a:prstGeom prst="rect">
            <a:avLst/>
          </a:prstGeom>
        </p:spPr>
      </p:pic>
      <p:sp>
        <p:nvSpPr>
          <p:cNvPr id="10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82663" y="1379538"/>
            <a:ext cx="7993062" cy="43735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</a:p>
        </p:txBody>
      </p:sp>
      <p:sp>
        <p:nvSpPr>
          <p:cNvPr id="13" name="Titel 12"/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14" name="Tijdelijke aanduiding voor datum 13"/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15" name="Tijdelijke aanduiding voor voettekst 14"/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16" name="Tijdelijke aanduiding voor dianummer 15"/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6F6F80BB-2DF4-4DEF-AEBC-FB09704812B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426" y="5908432"/>
            <a:ext cx="1838703" cy="71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21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Tekst Foto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B5B0FA40-32F1-3959-7486-9DA62730DE7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618631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5B0FA40-32F1-3959-7486-9DA62730DE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Afbeelding 7">
            <a:extLst>
              <a:ext uri="{FF2B5EF4-FFF2-40B4-BE49-F238E27FC236}">
                <a16:creationId xmlns:a16="http://schemas.microsoft.com/office/drawing/2014/main" id="{14CFB396-05E4-40DB-816B-1C6D1B0B716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55883" y="1163770"/>
            <a:ext cx="4902762" cy="4866916"/>
          </a:xfrm>
          <a:prstGeom prst="rect">
            <a:avLst/>
          </a:prstGeom>
        </p:spPr>
      </p:pic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E103C6B-CABD-460B-A1D1-0656705B90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28E8476-CC30-49A1-9924-4B1338CB7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9E52E9A-3CC8-4C3A-A478-313EBF1A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jdelijke aanduiding voor titel 1">
            <a:extLst>
              <a:ext uri="{FF2B5EF4-FFF2-40B4-BE49-F238E27FC236}">
                <a16:creationId xmlns:a16="http://schemas.microsoft.com/office/drawing/2014/main" id="{E9F77A27-A94D-4D23-8972-CFB71124F2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3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rtl="0">
              <a:defRPr b="1"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9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82663" y="1379538"/>
            <a:ext cx="6352857" cy="43735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</a:p>
        </p:txBody>
      </p:sp>
      <p:sp>
        <p:nvSpPr>
          <p:cNvPr id="6" name="Tijdelijke aanduiding voor afbeelding 5"/>
          <p:cNvSpPr>
            <a:spLocks noGrp="1"/>
          </p:cNvSpPr>
          <p:nvPr>
            <p:ph type="pic" sz="quarter" idx="14" hasCustomPrompt="1"/>
          </p:nvPr>
        </p:nvSpPr>
        <p:spPr>
          <a:xfrm>
            <a:off x="7407275" y="1371600"/>
            <a:ext cx="3860800" cy="4410075"/>
          </a:xfrm>
        </p:spPr>
        <p:txBody>
          <a:bodyPr/>
          <a:lstStyle>
            <a:lvl1pPr rtl="0">
              <a:defRPr baseline="0"/>
            </a:lvl1pPr>
          </a:lstStyle>
          <a:p>
            <a:r>
              <a:rPr lang="en-GB"/>
              <a:t>Klik op het pictogram om een afbeelding toe te voegen</a:t>
            </a:r>
          </a:p>
        </p:txBody>
      </p:sp>
    </p:spTree>
    <p:extLst>
      <p:ext uri="{BB962C8B-B14F-4D97-AF65-F5344CB8AC3E}">
        <p14:creationId xmlns:p14="http://schemas.microsoft.com/office/powerpoint/2010/main" val="601824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Tekst foto achtergrond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A8497D0-C3BE-B10B-BBF6-6E94577534F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903277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A8497D0-C3BE-B10B-BBF6-6E94577534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Afbeelding 9">
            <a:extLst>
              <a:ext uri="{FF2B5EF4-FFF2-40B4-BE49-F238E27FC236}">
                <a16:creationId xmlns:a16="http://schemas.microsoft.com/office/drawing/2014/main" id="{CDCE3153-2095-4316-8842-2D68E70700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0" t="14456" r="17524" b="4174"/>
          <a:stretch/>
        </p:blipFill>
        <p:spPr>
          <a:xfrm>
            <a:off x="-1" y="1163770"/>
            <a:ext cx="12192001" cy="5694230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14CFB396-05E4-40DB-816B-1C6D1B0B716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55883" y="1163770"/>
            <a:ext cx="4902762" cy="4866916"/>
          </a:xfrm>
          <a:prstGeom prst="rect">
            <a:avLst/>
          </a:prstGeom>
        </p:spPr>
      </p:pic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E103C6B-CABD-460B-A1D1-0656705B90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28E8476-CC30-49A1-9924-4B1338CB7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9E52E9A-3CC8-4C3A-A478-313EBF1A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jdelijke aanduiding voor titel 1">
            <a:extLst>
              <a:ext uri="{FF2B5EF4-FFF2-40B4-BE49-F238E27FC236}">
                <a16:creationId xmlns:a16="http://schemas.microsoft.com/office/drawing/2014/main" id="{E9F77A27-A94D-4D23-8972-CFB71124F2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3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rtl="0">
              <a:defRPr b="1"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9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82663" y="1379538"/>
            <a:ext cx="6352857" cy="4373562"/>
          </a:xfrm>
          <a:solidFill>
            <a:schemeClr val="bg1">
              <a:alpha val="85000"/>
            </a:schemeClr>
          </a:solidFill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6F6F80BB-2DF4-4DEF-AEBC-FB09704812B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426" y="5908432"/>
            <a:ext cx="1838703" cy="71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32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Tekst dia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49F89A51-E3E8-EDBC-1FF4-156863271BE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690998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9F89A51-E3E8-EDBC-1FF4-156863271B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Afbeelding 7">
            <a:extLst>
              <a:ext uri="{FF2B5EF4-FFF2-40B4-BE49-F238E27FC236}">
                <a16:creationId xmlns:a16="http://schemas.microsoft.com/office/drawing/2014/main" id="{14CFB396-05E4-40DB-816B-1C6D1B0B716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55883" y="1163770"/>
            <a:ext cx="4902762" cy="4866916"/>
          </a:xfrm>
          <a:prstGeom prst="rect">
            <a:avLst/>
          </a:prstGeom>
        </p:spPr>
      </p:pic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E103C6B-CABD-460B-A1D1-0656705B90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28E8476-CC30-49A1-9924-4B1338CB7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9E52E9A-3CC8-4C3A-A478-313EBF1A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jdelijke aanduiding voor titel 1">
            <a:extLst>
              <a:ext uri="{FF2B5EF4-FFF2-40B4-BE49-F238E27FC236}">
                <a16:creationId xmlns:a16="http://schemas.microsoft.com/office/drawing/2014/main" id="{E9F77A27-A94D-4D23-8972-CFB71124F2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73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rtl="0">
              <a:defRPr b="1"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9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982663" y="1379538"/>
            <a:ext cx="10274617" cy="4373562"/>
          </a:xfrm>
        </p:spPr>
        <p:txBody>
          <a:bodyPr/>
          <a:lstStyle>
            <a:lvl1pPr algn="r" rtl="0">
              <a:defRPr/>
            </a:lvl1pPr>
            <a:lvl2pPr algn="r" rtl="0">
              <a:defRPr/>
            </a:lvl2pPr>
            <a:lvl3pPr algn="r" rtl="0">
              <a:defRPr/>
            </a:lvl3pPr>
            <a:lvl4pPr algn="r" rtl="0">
              <a:defRPr/>
            </a:lvl4pPr>
            <a:lvl5pPr algn="r" rtl="0">
              <a:defRPr/>
            </a:lvl5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694690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6C652BDB-2389-2AD2-3FB5-F30A1DCE39B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542205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C652BDB-2389-2AD2-3FB5-F30A1DCE39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AB8137B-B5A3-497E-B62F-AA1E66C45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4510BDB-4474-4389-A731-31E633FA7B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66D405-76EA-4EFE-9D63-1223ED0ED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BA0BF5-FD54-4C5C-8EA7-41D935B2B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jdelijke aanduiding voor grafiek 6">
            <a:extLst>
              <a:ext uri="{FF2B5EF4-FFF2-40B4-BE49-F238E27FC236}">
                <a16:creationId xmlns:a16="http://schemas.microsoft.com/office/drawing/2014/main" id="{FA196990-DF16-44DA-8EC3-7A4C040E40D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1458913"/>
            <a:ext cx="10515600" cy="4319587"/>
          </a:xfrm>
        </p:spPr>
        <p:txBody>
          <a:bodyPr/>
          <a:lstStyle>
            <a:lvl1pPr rtl="0">
              <a:defRPr/>
            </a:lvl1pPr>
          </a:lstStyle>
          <a:p>
            <a:r>
              <a:rPr lang="en-GB"/>
              <a:t>Klik op het pictogram als u een grafiek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1663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olommen (Foto - teks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6EBEDFCE-4AC7-5074-FE9A-36CBFFFD11D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456562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EBEDFCE-4AC7-5074-FE9A-36CBFFFD11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742E8670-CF6C-4B47-BA6E-08271EEC37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/>
              <a:t>Klik om de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86A6456-8723-48B2-8190-6D06FF4573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2B6CCA8-BE57-4299-965E-C890E9FB8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4F7FFC4-3F12-4F7C-96D2-B15EAADBB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ijdelijke aanduiding voor afbeelding 6">
            <a:extLst>
              <a:ext uri="{FF2B5EF4-FFF2-40B4-BE49-F238E27FC236}">
                <a16:creationId xmlns:a16="http://schemas.microsoft.com/office/drawing/2014/main" id="{9A8A568F-5C43-4BED-B6D7-DDF28ABA2BF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53400" y="1390650"/>
            <a:ext cx="3200400" cy="1936750"/>
          </a:xfrm>
        </p:spPr>
        <p:txBody>
          <a:bodyPr/>
          <a:lstStyle>
            <a:lvl1pPr rtl="0">
              <a:defRPr/>
            </a:lvl1pPr>
          </a:lstStyle>
          <a:p>
            <a:r>
              <a:rPr lang="en-GB"/>
              <a:t>Klik op het pictogram als u een afbeelding wilt toevoegen</a:t>
            </a:r>
          </a:p>
        </p:txBody>
      </p:sp>
      <p:sp>
        <p:nvSpPr>
          <p:cNvPr id="10" name="Tijdelijke aanduiding voor afbeelding 6">
            <a:extLst>
              <a:ext uri="{FF2B5EF4-FFF2-40B4-BE49-F238E27FC236}">
                <a16:creationId xmlns:a16="http://schemas.microsoft.com/office/drawing/2014/main" id="{38839B7C-AF00-4B44-9509-5ECEEE7CA2D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8200" y="1390650"/>
            <a:ext cx="3200400" cy="1936750"/>
          </a:xfrm>
        </p:spPr>
        <p:txBody>
          <a:bodyPr/>
          <a:lstStyle>
            <a:lvl1pPr rtl="0">
              <a:defRPr/>
            </a:lvl1pPr>
          </a:lstStyle>
          <a:p>
            <a:r>
              <a:rPr lang="en-GB"/>
              <a:t>Klik op het pictogram als u een afbeelding wilt toevoegen</a:t>
            </a:r>
          </a:p>
        </p:txBody>
      </p:sp>
      <p:sp>
        <p:nvSpPr>
          <p:cNvPr id="11" name="Tijdelijke aanduiding voor afbeelding 6">
            <a:extLst>
              <a:ext uri="{FF2B5EF4-FFF2-40B4-BE49-F238E27FC236}">
                <a16:creationId xmlns:a16="http://schemas.microsoft.com/office/drawing/2014/main" id="{9E822C10-C5C5-4990-AB07-9601038DA26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95800" y="1390650"/>
            <a:ext cx="3200400" cy="1936750"/>
          </a:xfrm>
        </p:spPr>
        <p:txBody>
          <a:bodyPr/>
          <a:lstStyle>
            <a:lvl1pPr rtl="0">
              <a:defRPr/>
            </a:lvl1pPr>
          </a:lstStyle>
          <a:p>
            <a:r>
              <a:rPr lang="en-GB"/>
              <a:t>Klik op het pictogram als u een afbeelding wilt toevoegen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0E10A439-056D-4F26-8CC1-50B7321FBD8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3633283"/>
            <a:ext cx="3200400" cy="1590675"/>
          </a:xfrm>
        </p:spPr>
        <p:txBody>
          <a:bodyPr>
            <a:normAutofit/>
          </a:bodyPr>
          <a:lstStyle>
            <a:lvl1pPr marL="0" indent="0" rtl="0">
              <a:buNone/>
              <a:defRPr sz="2000" baseline="0"/>
            </a:lvl1pPr>
          </a:lstStyle>
          <a:p>
            <a:pPr lvl="0"/>
            <a:r>
              <a:rPr lang="en-GB"/>
              <a:t>Klik hier om de tekst aan te passen</a:t>
            </a:r>
          </a:p>
        </p:txBody>
      </p:sp>
      <p:sp>
        <p:nvSpPr>
          <p:cNvPr id="14" name="Tijdelijke aanduiding voor tekst 12">
            <a:extLst>
              <a:ext uri="{FF2B5EF4-FFF2-40B4-BE49-F238E27FC236}">
                <a16:creationId xmlns:a16="http://schemas.microsoft.com/office/drawing/2014/main" id="{BB725ACD-249F-4A0B-81DC-7562CDEC5A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5528" y="3633282"/>
            <a:ext cx="3200400" cy="1590675"/>
          </a:xfrm>
        </p:spPr>
        <p:txBody>
          <a:bodyPr>
            <a:normAutofit/>
          </a:bodyPr>
          <a:lstStyle>
            <a:lvl1pPr marL="0" indent="0" rtl="0">
              <a:buNone/>
              <a:defRPr sz="2000" baseline="0"/>
            </a:lvl1pPr>
          </a:lstStyle>
          <a:p>
            <a:pPr lvl="0"/>
            <a:r>
              <a:rPr lang="en-GB"/>
              <a:t>Klik hier om de tekst aan te passen</a:t>
            </a:r>
          </a:p>
        </p:txBody>
      </p:sp>
      <p:sp>
        <p:nvSpPr>
          <p:cNvPr id="15" name="Tijdelijke aanduiding voor tekst 12">
            <a:extLst>
              <a:ext uri="{FF2B5EF4-FFF2-40B4-BE49-F238E27FC236}">
                <a16:creationId xmlns:a16="http://schemas.microsoft.com/office/drawing/2014/main" id="{F1385344-D641-4BA1-8AB1-3F01FA91AD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72856" y="3633282"/>
            <a:ext cx="3200400" cy="1590675"/>
          </a:xfrm>
        </p:spPr>
        <p:txBody>
          <a:bodyPr>
            <a:normAutofit/>
          </a:bodyPr>
          <a:lstStyle>
            <a:lvl1pPr marL="0" indent="0" rtl="0">
              <a:buNone/>
              <a:defRPr sz="2000" baseline="0"/>
            </a:lvl1pPr>
          </a:lstStyle>
          <a:p>
            <a:pPr lvl="0"/>
            <a:r>
              <a:rPr lang="en-GB"/>
              <a:t>Klik hier om de tekst aan te passen</a:t>
            </a:r>
          </a:p>
        </p:txBody>
      </p:sp>
    </p:spTree>
    <p:extLst>
      <p:ext uri="{BB962C8B-B14F-4D97-AF65-F5344CB8AC3E}">
        <p14:creationId xmlns:p14="http://schemas.microsoft.com/office/powerpoint/2010/main" val="2128355453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tags" Target="../tags/tag2.xml"/><Relationship Id="rId15" Type="http://schemas.openxmlformats.org/officeDocument/2006/relationships/oleObject" Target="../embeddings/oleObject1.bin"/><Relationship Id="rId16" Type="http://schemas.openxmlformats.org/officeDocument/2006/relationships/image" Target="../media/image1.emf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theme" Target="../theme/theme2.xml"/><Relationship Id="rId9" Type="http://schemas.openxmlformats.org/officeDocument/2006/relationships/tags" Target="../tags/tag15.xml"/><Relationship Id="rId10" Type="http://schemas.openxmlformats.org/officeDocument/2006/relationships/oleObject" Target="../embeddings/oleObject14.bin"/><Relationship Id="rId11" Type="http://schemas.openxmlformats.org/officeDocument/2006/relationships/image" Target="../media/image1.emf"/><Relationship Id="rId12" Type="http://schemas.openxmlformats.org/officeDocument/2006/relationships/image" Target="../media/image4.png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theme" Target="../theme/theme3.xml"/><Relationship Id="rId9" Type="http://schemas.openxmlformats.org/officeDocument/2006/relationships/tags" Target="../tags/tag23.xml"/><Relationship Id="rId10" Type="http://schemas.openxmlformats.org/officeDocument/2006/relationships/oleObject" Target="../embeddings/oleObject22.bin"/><Relationship Id="rId11" Type="http://schemas.openxmlformats.org/officeDocument/2006/relationships/image" Target="../media/image1.emf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theme" Target="../theme/theme4.xml"/><Relationship Id="rId4" Type="http://schemas.openxmlformats.org/officeDocument/2006/relationships/tags" Target="../tags/tag31.xml"/><Relationship Id="rId5" Type="http://schemas.openxmlformats.org/officeDocument/2006/relationships/oleObject" Target="../embeddings/oleObject29.bin"/><Relationship Id="rId6" Type="http://schemas.openxmlformats.org/officeDocument/2006/relationships/image" Target="../media/image1.emf"/><Relationship Id="rId7" Type="http://schemas.openxmlformats.org/officeDocument/2006/relationships/image" Target="../media/image4.png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Relationship Id="rId9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39.xml"/><Relationship Id="rId12" Type="http://schemas.openxmlformats.org/officeDocument/2006/relationships/theme" Target="../theme/theme5.xml"/><Relationship Id="rId13" Type="http://schemas.openxmlformats.org/officeDocument/2006/relationships/tags" Target="../tags/tag34.xml"/><Relationship Id="rId14" Type="http://schemas.openxmlformats.org/officeDocument/2006/relationships/oleObject" Target="../embeddings/oleObject32.bin"/><Relationship Id="rId15" Type="http://schemas.openxmlformats.org/officeDocument/2006/relationships/image" Target="../media/image1.emf"/><Relationship Id="rId16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8987EC6E-759C-B22F-40A0-BC4CC81287D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5933513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" imgW="473" imgH="473" progId="TCLayout.ActiveDocument.1">
                  <p:embed/>
                </p:oleObj>
              </mc:Choice>
              <mc:Fallback>
                <p:oleObj name="think-cell Slide" r:id="rId15" imgW="473" imgH="473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987EC6E-759C-B22F-40A0-BC4CC81287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8DB1C59-F8C1-4730-B1DA-F11E146D3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3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4F5E030-B218-4021-9975-10A3D1916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KLIK OM DE MODELSTIJLEN TE BEWERKEN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GB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TWEEDE NIVEAU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DERDE NIVEAU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VIERDE NIVEAU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9BBE189-6592-4376-8820-DE1F7D2FF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8CD7B3A-BE40-4D10-AB8E-C30D6B2797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322E855-3CB5-408A-BEFA-C8B1225785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304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2" r:id="rId2"/>
    <p:sldLayoutId id="2147483712" r:id="rId3"/>
    <p:sldLayoutId id="2147483713" r:id="rId4"/>
    <p:sldLayoutId id="2147483711" r:id="rId5"/>
    <p:sldLayoutId id="2147483715" r:id="rId6"/>
    <p:sldLayoutId id="2147483714" r:id="rId7"/>
    <p:sldLayoutId id="2147483667" r:id="rId8"/>
    <p:sldLayoutId id="2147483666" r:id="rId9"/>
    <p:sldLayoutId id="2147483652" r:id="rId10"/>
    <p:sldLayoutId id="2147483650" r:id="rId11"/>
    <p:sldLayoutId id="214748371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kern="1200" cap="all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marR="0" indent="-3429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800" b="1" i="0" kern="1200" cap="none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742950" marR="0" indent="-28575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Char char="–"/>
        <a:tabLst/>
        <a:defRPr sz="2400" b="1" i="0" kern="1200" cap="none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000" b="1" i="0" kern="1200" cap="none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Char char="–"/>
        <a:tabLst/>
        <a:defRPr sz="1800" b="1" i="0" kern="1200" cap="none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Char char="»"/>
        <a:tabLst/>
        <a:defRPr sz="1800" b="1" i="0" kern="1200" cap="none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9DEA732C-5633-BBA6-D5D9-D444AE9CFA7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33847053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73" imgH="473" progId="TCLayout.ActiveDocument.1">
                  <p:embed/>
                </p:oleObj>
              </mc:Choice>
              <mc:Fallback>
                <p:oleObj name="think-cell Slide" r:id="rId10" imgW="473" imgH="473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DEA732C-5633-BBA6-D5D9-D444AE9CFA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5CEFBC40-65EB-424E-B885-9B26EF0463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426" y="5908432"/>
            <a:ext cx="1838703" cy="710965"/>
          </a:xfrm>
          <a:prstGeom prst="rect">
            <a:avLst/>
          </a:prstGeom>
        </p:spPr>
      </p:pic>
      <p:sp>
        <p:nvSpPr>
          <p:cNvPr id="7" name="Tijdelijke aanduiding voor datum 3">
            <a:extLst>
              <a:ext uri="{FF2B5EF4-FFF2-40B4-BE49-F238E27FC236}">
                <a16:creationId xmlns:a16="http://schemas.microsoft.com/office/drawing/2014/main" id="{37534816-3FED-41C9-BD53-9876E03C55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voettekst 4">
            <a:extLst>
              <a:ext uri="{FF2B5EF4-FFF2-40B4-BE49-F238E27FC236}">
                <a16:creationId xmlns:a16="http://schemas.microsoft.com/office/drawing/2014/main" id="{0D6A7249-5169-AF8D-BFF5-AE9C9C2DA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B63C504B-4F18-07F2-2CF7-0ECD456C67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05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3" r:id="rId2"/>
    <p:sldLayoutId id="2147483669" r:id="rId3"/>
    <p:sldLayoutId id="2147483664" r:id="rId4"/>
    <p:sldLayoutId id="2147483663" r:id="rId5"/>
    <p:sldLayoutId id="2147483670" r:id="rId6"/>
    <p:sldLayoutId id="2147483662" r:id="rId7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B5E4D9CE-FCFD-F525-D784-3F385F27B92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4555927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73" imgH="473" progId="TCLayout.ActiveDocument.1">
                  <p:embed/>
                </p:oleObj>
              </mc:Choice>
              <mc:Fallback>
                <p:oleObj name="think-cell Slide" r:id="rId10" imgW="473" imgH="473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5E4D9CE-FCFD-F525-D784-3F385F27B9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</a:p>
        </p:txBody>
      </p:sp>
      <p:sp>
        <p:nvSpPr>
          <p:cNvPr id="7" name="Tijdelijke aanduiding voor datum 3">
            <a:extLst>
              <a:ext uri="{FF2B5EF4-FFF2-40B4-BE49-F238E27FC236}">
                <a16:creationId xmlns:a16="http://schemas.microsoft.com/office/drawing/2014/main" id="{10E8CF8E-82A4-37CD-FF53-F70245FFA0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8" name="Tijdelijke aanduiding voor voettekst 4">
            <a:extLst>
              <a:ext uri="{FF2B5EF4-FFF2-40B4-BE49-F238E27FC236}">
                <a16:creationId xmlns:a16="http://schemas.microsoft.com/office/drawing/2014/main" id="{185DD5BC-4B6C-778C-73CD-5BC86161D7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4B40B650-CC1F-2509-E8FE-21720E32DF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7120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9" r:id="rId2"/>
    <p:sldLayoutId id="2147483687" r:id="rId3"/>
    <p:sldLayoutId id="2147483688" r:id="rId4"/>
    <p:sldLayoutId id="2147483690" r:id="rId5"/>
    <p:sldLayoutId id="2147483720" r:id="rId6"/>
    <p:sldLayoutId id="2147483721" r:id="rId7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b="1" kern="12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b="1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b="1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08B2D7BB-D3E6-851D-8784-854045BF74A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7130169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3" imgH="473" progId="TCLayout.ActiveDocument.1">
                  <p:embed/>
                </p:oleObj>
              </mc:Choice>
              <mc:Fallback>
                <p:oleObj name="think-cell Slide" r:id="rId5" imgW="473" imgH="473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8B2D7BB-D3E6-851D-8784-854045BF74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9601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CEFBC40-65EB-424E-B885-9B26EF0463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426" y="5908432"/>
            <a:ext cx="1838703" cy="710965"/>
          </a:xfrm>
          <a:prstGeom prst="rect">
            <a:avLst/>
          </a:prstGeom>
        </p:spPr>
      </p:pic>
      <p:sp>
        <p:nvSpPr>
          <p:cNvPr id="8" name="Tijdelijke aanduiding voor datum 3">
            <a:extLst>
              <a:ext uri="{FF2B5EF4-FFF2-40B4-BE49-F238E27FC236}">
                <a16:creationId xmlns:a16="http://schemas.microsoft.com/office/drawing/2014/main" id="{E79FE96C-B0EE-91E7-0A78-F217C4F468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voettekst 4">
            <a:extLst>
              <a:ext uri="{FF2B5EF4-FFF2-40B4-BE49-F238E27FC236}">
                <a16:creationId xmlns:a16="http://schemas.microsoft.com/office/drawing/2014/main" id="{CF99DE9A-1970-EDD7-CD46-1F47363DE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50ACABF5-F9DB-12B7-7DC9-B7E83BCB18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753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9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8BED9843-D614-2C37-2BA2-CEF238835D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817360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473" imgH="473" progId="TCLayout.ActiveDocument.1">
                  <p:embed/>
                </p:oleObj>
              </mc:Choice>
              <mc:Fallback>
                <p:oleObj name="think-cell Slide" r:id="rId14" imgW="473" imgH="473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BED9843-D614-2C37-2BA2-CEF238835D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CEFBC40-65EB-424E-B885-9B26EF0463B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426" y="5908432"/>
            <a:ext cx="1838703" cy="710965"/>
          </a:xfrm>
          <a:prstGeom prst="rect">
            <a:avLst/>
          </a:prstGeom>
        </p:spPr>
      </p:pic>
      <p:sp>
        <p:nvSpPr>
          <p:cNvPr id="8" name="Tijdelijke aanduiding voor datum 3">
            <a:extLst>
              <a:ext uri="{FF2B5EF4-FFF2-40B4-BE49-F238E27FC236}">
                <a16:creationId xmlns:a16="http://schemas.microsoft.com/office/drawing/2014/main" id="{94027885-3249-75E8-6E39-3F5C590D36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ijdelijke aanduiding voor voettekst 4">
            <a:extLst>
              <a:ext uri="{FF2B5EF4-FFF2-40B4-BE49-F238E27FC236}">
                <a16:creationId xmlns:a16="http://schemas.microsoft.com/office/drawing/2014/main" id="{BC93C80D-DC43-70FC-A0B6-696CDDC7B9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5C47F3AD-E9F2-C2CF-3CBA-EBA0D6C829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3EF69-283C-4DA9-B5C6-45A661C3C47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7819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b="1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b="1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1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b="1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b="1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5" Type="http://schemas.openxmlformats.org/officeDocument/2006/relationships/chart" Target="../charts/chart4.xml"/><Relationship Id="rId6" Type="http://schemas.openxmlformats.org/officeDocument/2006/relationships/image" Target="../media/image17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chart" Target="../charts/chart24.xml"/><Relationship Id="rId3" Type="http://schemas.openxmlformats.org/officeDocument/2006/relationships/chart" Target="../charts/chart25.xml"/><Relationship Id="rId4" Type="http://schemas.openxmlformats.org/officeDocument/2006/relationships/chart" Target="../charts/chart26.xml"/><Relationship Id="rId5" Type="http://schemas.openxmlformats.org/officeDocument/2006/relationships/image" Target="../media/image17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7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chart" Target="../charts/chart5.xml"/><Relationship Id="rId3" Type="http://schemas.openxmlformats.org/officeDocument/2006/relationships/image" Target="../media/image1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chart" Target="../charts/chart6.xml"/><Relationship Id="rId3" Type="http://schemas.openxmlformats.org/officeDocument/2006/relationships/chart" Target="../charts/chart7.xml"/><Relationship Id="rId4" Type="http://schemas.openxmlformats.org/officeDocument/2006/relationships/chart" Target="../charts/chart8.xml"/><Relationship Id="rId5" Type="http://schemas.openxmlformats.org/officeDocument/2006/relationships/image" Target="../media/image17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chart" Target="../charts/chart9.xml"/><Relationship Id="rId3" Type="http://schemas.openxmlformats.org/officeDocument/2006/relationships/chart" Target="../charts/chart10.xml"/><Relationship Id="rId4" Type="http://schemas.openxmlformats.org/officeDocument/2006/relationships/chart" Target="../charts/chart11.xml"/><Relationship Id="rId5" Type="http://schemas.openxmlformats.org/officeDocument/2006/relationships/image" Target="../media/image17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chart" Target="../charts/chart12.xml"/><Relationship Id="rId3" Type="http://schemas.openxmlformats.org/officeDocument/2006/relationships/chart" Target="../charts/chart13.xml"/><Relationship Id="rId4" Type="http://schemas.openxmlformats.org/officeDocument/2006/relationships/chart" Target="../charts/chart14.xml"/><Relationship Id="rId5" Type="http://schemas.openxmlformats.org/officeDocument/2006/relationships/image" Target="../media/image17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chart" Target="../charts/chart15.xml"/><Relationship Id="rId3" Type="http://schemas.openxmlformats.org/officeDocument/2006/relationships/chart" Target="../charts/chart16.xml"/><Relationship Id="rId4" Type="http://schemas.openxmlformats.org/officeDocument/2006/relationships/chart" Target="../charts/chart17.xml"/><Relationship Id="rId5" Type="http://schemas.openxmlformats.org/officeDocument/2006/relationships/image" Target="../media/image1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chart" Target="../charts/chart18.xml"/><Relationship Id="rId3" Type="http://schemas.openxmlformats.org/officeDocument/2006/relationships/chart" Target="../charts/chart19.xml"/><Relationship Id="rId4" Type="http://schemas.openxmlformats.org/officeDocument/2006/relationships/chart" Target="../charts/chart20.xml"/><Relationship Id="rId5" Type="http://schemas.openxmlformats.org/officeDocument/2006/relationships/image" Target="../media/image1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chart" Target="../charts/chart21.xml"/><Relationship Id="rId3" Type="http://schemas.openxmlformats.org/officeDocument/2006/relationships/chart" Target="../charts/chart22.xml"/><Relationship Id="rId4" Type="http://schemas.openxmlformats.org/officeDocument/2006/relationships/chart" Target="../charts/chart23.xml"/><Relationship Id="rId5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800" b="1">
                <a:solidFill>
                  <a:srgbClr val="C00000"/>
                </a:solidFill>
                <a:latin typeface="Aptos"/>
              </a:defRPr>
            </a:pPr>
            <a:r>
              <a:t>Market Fingerprint</a:t>
            </a:r>
          </a:p>
        </p:txBody>
      </p:sp>
      <p:graphicFrame>
        <p:nvGraphicFramePr>
          <p:cNvPr id="4" name="Chart 3"/>
          <p:cNvGraphicFramePr>
            <a:graphicFrameLocks noGrp="1"/>
          </p:cNvGraphicFramePr>
          <p:nvPr/>
        </p:nvGraphicFramePr>
        <p:xfrm>
          <a:off x="274320" y="1005840"/>
          <a:ext cx="2103120" cy="41148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2606040" y="1005840"/>
          <a:ext cx="2103120" cy="4114800"/>
        </p:xfrm>
        <a:graphic>
          <a:graphicData uri="http://schemas.openxmlformats.org/drawingml/2006/chart">
            <c:chart xmlns:c="http://schemas.openxmlformats.org/drawingml/2006/chart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937760" y="1005840"/>
            <a:ext cx="210312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 i="1">
                <a:solidFill>
                  <a:srgbClr val="2C3E50"/>
                </a:solidFill>
                <a:latin typeface="Aptos"/>
              </a:defRPr>
            </a:pPr>
            <a:r>
              <a:t>Insufficient data for: % Cold Pressed vs Other</a:t>
            </a:r>
          </a:p>
        </p:txBody>
      </p:sp>
      <p:graphicFrame>
        <p:nvGraphicFramePr>
          <p:cNvPr id="7" name="Chart 6"/>
          <p:cNvGraphicFramePr>
            <a:graphicFrameLocks noGrp="1"/>
          </p:cNvGraphicFramePr>
          <p:nvPr/>
        </p:nvGraphicFramePr>
        <p:xfrm>
          <a:off x="7269480" y="1005840"/>
          <a:ext cx="2103120" cy="4114800"/>
        </p:xfrm>
        <a:graphic>
          <a:graphicData uri="http://schemas.openxmlformats.org/drawingml/2006/chart">
            <c:chart xmlns:c="http://schemas.openxmlformats.org/drawingml/2006/chart" r:id="rId4"/>
          </a:graphicData>
        </a:graphic>
      </p:graphicFrame>
      <p:graphicFrame>
        <p:nvGraphicFramePr>
          <p:cNvPr id="8" name="Chart 7"/>
          <p:cNvGraphicFramePr>
            <a:graphicFrameLocks noGrp="1"/>
          </p:cNvGraphicFramePr>
          <p:nvPr/>
        </p:nvGraphicFramePr>
        <p:xfrm>
          <a:off x="9601200" y="1005840"/>
          <a:ext cx="2103120" cy="4114800"/>
        </p:xfrm>
        <a:graphic>
          <a:graphicData uri="http://schemas.openxmlformats.org/drawingml/2006/chart">
            <c:chart xmlns:c="http://schemas.openxmlformats.org/drawingml/2006/chart" r:id="rId5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7200" y="6400800"/>
            <a:ext cx="73152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800">
                <a:solidFill>
                  <a:srgbClr val="2C3E50"/>
                </a:solidFill>
                <a:latin typeface="Aptos"/>
              </a:defRPr>
            </a:pPr>
            <a:r>
              <a:t>Source: Fruity Line store visit data</a:t>
            </a:r>
          </a:p>
        </p:txBody>
      </p:sp>
      <p:pic>
        <p:nvPicPr>
          <p:cNvPr id="10" name="Picture 9" descr="fruity_line_log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800" y="6263640"/>
            <a:ext cx="914400" cy="23853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430000" y="644652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800">
                <a:solidFill>
                  <a:srgbClr val="2C3E50"/>
                </a:solidFill>
                <a:latin typeface="Aptos"/>
              </a:defRPr>
            </a:pPr>
            <a: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800" b="1">
                <a:solidFill>
                  <a:srgbClr val="C00000"/>
                </a:solidFill>
                <a:latin typeface="Aptos"/>
              </a:defRPr>
            </a:pPr>
            <a:r>
              <a:t>Waitrose Deep Dive</a:t>
            </a:r>
          </a:p>
        </p:txBody>
      </p:sp>
      <p:graphicFrame>
        <p:nvGraphicFramePr>
          <p:cNvPr id="4" name="Chart 3"/>
          <p:cNvGraphicFramePr>
            <a:graphicFrameLocks noGrp="1"/>
          </p:cNvGraphicFramePr>
          <p:nvPr/>
        </p:nvGraphicFramePr>
        <p:xfrm>
          <a:off x="365760" y="1005840"/>
          <a:ext cx="5303520" cy="246888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126480" y="1005840"/>
          <a:ext cx="5303520" cy="2468880"/>
        </p:xfrm>
        <a:graphic>
          <a:graphicData uri="http://schemas.openxmlformats.org/drawingml/2006/chart">
            <c:chart xmlns:c="http://schemas.openxmlformats.org/drawingml/2006/chart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65760" y="3566160"/>
            <a:ext cx="5303520" cy="246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 i="1">
                <a:solidFill>
                  <a:srgbClr val="2C3E50"/>
                </a:solidFill>
                <a:latin typeface="Aptos"/>
              </a:defRPr>
            </a:pPr>
            <a:r>
              <a:t>Insufficient data for: % Cold Pressed vs Other</a:t>
            </a:r>
          </a:p>
        </p:txBody>
      </p:sp>
      <p:graphicFrame>
        <p:nvGraphicFramePr>
          <p:cNvPr id="7" name="Chart 6"/>
          <p:cNvGraphicFramePr>
            <a:graphicFrameLocks noGrp="1"/>
          </p:cNvGraphicFramePr>
          <p:nvPr/>
        </p:nvGraphicFramePr>
        <p:xfrm>
          <a:off x="6126480" y="3566160"/>
          <a:ext cx="5303520" cy="2468880"/>
        </p:xfrm>
        <a:graphic>
          <a:graphicData uri="http://schemas.openxmlformats.org/drawingml/2006/chart">
            <c:chart xmlns:c="http://schemas.openxmlformats.org/drawingml/2006/chart" r:id="rId4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57200" y="6400800"/>
            <a:ext cx="73152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800">
                <a:solidFill>
                  <a:srgbClr val="2C3E50"/>
                </a:solidFill>
                <a:latin typeface="Aptos"/>
              </a:defRPr>
            </a:pPr>
            <a:r>
              <a:t>Source: Fruity Line store visit data</a:t>
            </a:r>
          </a:p>
        </p:txBody>
      </p:sp>
      <p:pic>
        <p:nvPicPr>
          <p:cNvPr id="9" name="Picture 8" descr="fruity_line_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00" y="6263640"/>
            <a:ext cx="914400" cy="2385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430000" y="644652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800">
                <a:solidFill>
                  <a:srgbClr val="2C3E50"/>
                </a:solidFill>
                <a:latin typeface="Aptos"/>
              </a:defRPr>
            </a:pPr>
            <a:r>
              <a:t>10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800" b="1">
                <a:solidFill>
                  <a:srgbClr val="C00000"/>
                </a:solidFill>
                <a:latin typeface="Aptos"/>
              </a:defRPr>
            </a:pPr>
            <a:r>
              <a:t>Brand Landscape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4320" y="1005840"/>
          <a:ext cx="12140734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574"/>
                <a:gridCol w="1055716"/>
                <a:gridCol w="1055716"/>
                <a:gridCol w="1055716"/>
                <a:gridCol w="1055716"/>
                <a:gridCol w="1055716"/>
                <a:gridCol w="1055716"/>
                <a:gridCol w="1055716"/>
                <a:gridCol w="1055716"/>
                <a:gridCol w="1055716"/>
                <a:gridCol w="1055716"/>
              </a:tblGrid>
              <a:tr h="314325">
                <a:tc>
                  <a:txBody>
                    <a:bodyPr/>
                    <a:lstStyle/>
                    <a:p>
                      <a:pPr>
                        <a:defRPr sz="1100" b="1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Brand</a:t>
                      </a:r>
                    </a:p>
                  </a:txBody>
                  <a:tcPr>
                    <a:solidFill>
                      <a:srgbClr val="D5E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 b="1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Total Market Share</a:t>
                      </a:r>
                    </a:p>
                  </a:txBody>
                  <a:tcPr>
                    <a:solidFill>
                      <a:srgbClr val="D5E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 b="1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Aldi</a:t>
                      </a:r>
                    </a:p>
                  </a:txBody>
                  <a:tcPr>
                    <a:solidFill>
                      <a:srgbClr val="D5E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 b="1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Lidl</a:t>
                      </a:r>
                    </a:p>
                  </a:txBody>
                  <a:tcPr>
                    <a:solidFill>
                      <a:srgbClr val="D5E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 b="1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M&amp;S</a:t>
                      </a:r>
                    </a:p>
                  </a:txBody>
                  <a:tcPr>
                    <a:solidFill>
                      <a:srgbClr val="D5E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 b="1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Sainsbury's</a:t>
                      </a:r>
                    </a:p>
                  </a:txBody>
                  <a:tcPr>
                    <a:solidFill>
                      <a:srgbClr val="D5E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 b="1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Tesco</a:t>
                      </a:r>
                    </a:p>
                  </a:txBody>
                  <a:tcPr>
                    <a:solidFill>
                      <a:srgbClr val="D5E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 b="1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Tesco Express</a:t>
                      </a:r>
                    </a:p>
                  </a:txBody>
                  <a:tcPr>
                    <a:solidFill>
                      <a:srgbClr val="D5E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 b="1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Waitrose</a:t>
                      </a:r>
                    </a:p>
                  </a:txBody>
                  <a:tcPr>
                    <a:solidFill>
                      <a:srgbClr val="D5E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 b="1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% Cold Pressed</a:t>
                      </a:r>
                    </a:p>
                  </a:txBody>
                  <a:tcPr>
                    <a:solidFill>
                      <a:srgbClr val="D5E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 b="1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% Functional</a:t>
                      </a:r>
                    </a:p>
                  </a:txBody>
                  <a:tcPr>
                    <a:solidFill>
                      <a:srgbClr val="D5EFCC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Private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47.0%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96.3%</a:t>
                      </a:r>
                    </a:p>
                  </a:txBody>
                  <a:tcPr>
                    <a:solidFill>
                      <a:srgbClr val="C73E1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100.0%</a:t>
                      </a:r>
                    </a:p>
                  </a:txBody>
                  <a:tcPr>
                    <a:solidFill>
                      <a:srgbClr val="C73E1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98.8%</a:t>
                      </a:r>
                    </a:p>
                  </a:txBody>
                  <a:tcPr>
                    <a:solidFill>
                      <a:srgbClr val="C73E1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19.9%</a:t>
                      </a:r>
                    </a:p>
                  </a:txBody>
                  <a:tcPr>
                    <a:solidFill>
                      <a:srgbClr val="FFA27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26.8%</a:t>
                      </a:r>
                    </a:p>
                  </a:txBody>
                  <a:tcPr>
                    <a:solidFill>
                      <a:srgbClr val="C83F1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6.7%</a:t>
                      </a:r>
                    </a:p>
                  </a:txBody>
                  <a:tcPr>
                    <a:solidFill>
                      <a:srgbClr val="FFDAC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32.8%</a:t>
                      </a:r>
                    </a:p>
                  </a:txBody>
                  <a:tcPr>
                    <a:solidFill>
                      <a:srgbClr val="C73E1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23.1%</a:t>
                      </a:r>
                    </a:p>
                  </a:txBody>
                  <a:tcPr/>
                </a:tc>
              </a:tr>
              <a:tr h="314325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Innocent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19.2%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32.8%</a:t>
                      </a:r>
                    </a:p>
                  </a:txBody>
                  <a:tcPr>
                    <a:solidFill>
                      <a:srgbClr val="C73E1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27.0%</a:t>
                      </a:r>
                    </a:p>
                  </a:txBody>
                  <a:tcPr>
                    <a:solidFill>
                      <a:srgbClr val="C73E1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19.5%</a:t>
                      </a:r>
                    </a:p>
                  </a:txBody>
                  <a:tcPr>
                    <a:solidFill>
                      <a:srgbClr val="C73E1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26.3%</a:t>
                      </a:r>
                    </a:p>
                  </a:txBody>
                  <a:tcPr>
                    <a:solidFill>
                      <a:srgbClr val="F3612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39.5%</a:t>
                      </a:r>
                    </a:p>
                  </a:txBody>
                  <a:tcPr/>
                </a:tc>
              </a:tr>
              <a:tr h="314325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M&amp;S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14.5%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98.8%</a:t>
                      </a:r>
                    </a:p>
                  </a:txBody>
                  <a:tcPr>
                    <a:solidFill>
                      <a:srgbClr val="C73E1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39.6%</a:t>
                      </a:r>
                    </a:p>
                  </a:txBody>
                  <a:tcPr/>
                </a:tc>
              </a:tr>
              <a:tr h="314325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The Juice 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8.8%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89.4%</a:t>
                      </a:r>
                    </a:p>
                  </a:txBody>
                  <a:tcPr>
                    <a:solidFill>
                      <a:srgbClr val="D74A2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23.8%</a:t>
                      </a:r>
                    </a:p>
                  </a:txBody>
                  <a:tcPr/>
                </a:tc>
              </a:tr>
              <a:tr h="314325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Tropicana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7.7%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14.4%</a:t>
                      </a:r>
                    </a:p>
                  </a:txBody>
                  <a:tcPr>
                    <a:solidFill>
                      <a:srgbClr val="FFD0B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11.3%</a:t>
                      </a:r>
                    </a:p>
                  </a:txBody>
                  <a:tcPr>
                    <a:solidFill>
                      <a:srgbClr val="FFD2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5.4%</a:t>
                      </a:r>
                    </a:p>
                  </a:txBody>
                  <a:tcPr>
                    <a:solidFill>
                      <a:srgbClr val="FFE2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8.1%</a:t>
                      </a:r>
                    </a:p>
                  </a:txBody>
                  <a:tcPr>
                    <a:solidFill>
                      <a:srgbClr val="FFE5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1.8%</a:t>
                      </a:r>
                    </a:p>
                  </a:txBody>
                  <a:tcPr/>
                </a:tc>
              </a:tr>
              <a:tr h="314325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Tesco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7.6%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24.9%</a:t>
                      </a:r>
                    </a:p>
                  </a:txBody>
                  <a:tcPr>
                    <a:solidFill>
                      <a:srgbClr val="D84B2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6.7%</a:t>
                      </a:r>
                    </a:p>
                  </a:txBody>
                  <a:tcPr>
                    <a:solidFill>
                      <a:srgbClr val="FFDAC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/>
                </a:tc>
              </a:tr>
              <a:tr h="314325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Lidl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6.1%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89.3%</a:t>
                      </a:r>
                    </a:p>
                  </a:txBody>
                  <a:tcPr>
                    <a:solidFill>
                      <a:srgbClr val="DE512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16.4%</a:t>
                      </a:r>
                    </a:p>
                  </a:txBody>
                  <a:tcPr/>
                </a:tc>
              </a:tr>
              <a:tr h="314325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Naked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4.5%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9.8%</a:t>
                      </a:r>
                    </a:p>
                  </a:txBody>
                  <a:tcPr>
                    <a:solidFill>
                      <a:srgbClr val="FFDF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6.1%</a:t>
                      </a:r>
                    </a:p>
                  </a:txBody>
                  <a:tcPr>
                    <a:solidFill>
                      <a:srgbClr val="FFE7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8.7%</a:t>
                      </a:r>
                    </a:p>
                  </a:txBody>
                  <a:tcPr>
                    <a:solidFill>
                      <a:srgbClr val="FFCFB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81.6%</a:t>
                      </a:r>
                    </a:p>
                  </a:txBody>
                  <a:tcPr/>
                </a:tc>
              </a:tr>
              <a:tr h="314325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Sainsbury's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4.2%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19.0%</a:t>
                      </a:r>
                    </a:p>
                  </a:txBody>
                  <a:tcPr>
                    <a:solidFill>
                      <a:srgbClr val="FFAB8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12.1%</a:t>
                      </a:r>
                    </a:p>
                  </a:txBody>
                  <a:tcPr/>
                </a:tc>
              </a:tr>
              <a:tr h="314325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Waitrose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3.7%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32.8%</a:t>
                      </a:r>
                    </a:p>
                  </a:txBody>
                  <a:tcPr>
                    <a:solidFill>
                      <a:srgbClr val="C73E1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16.0%</a:t>
                      </a:r>
                    </a:p>
                  </a:txBody>
                  <a:tcPr/>
                </a:tc>
              </a:tr>
              <a:tr h="314325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Copella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2.9%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5.0%</a:t>
                      </a:r>
                    </a:p>
                  </a:txBody>
                  <a:tcPr>
                    <a:solidFill>
                      <a:srgbClr val="FFEF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3.8%</a:t>
                      </a:r>
                    </a:p>
                  </a:txBody>
                  <a:tcPr>
                    <a:solidFill>
                      <a:srgbClr val="FFF0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1.3%</a:t>
                      </a:r>
                    </a:p>
                  </a:txBody>
                  <a:tcPr>
                    <a:solidFill>
                      <a:srgbClr val="FFF7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5.7%</a:t>
                      </a:r>
                    </a:p>
                  </a:txBody>
                  <a:tcPr>
                    <a:solidFill>
                      <a:srgbClr val="FFEDE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/>
                </a:tc>
              </a:tr>
              <a:tr h="314325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Mockingbird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2.2%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3.6%</a:t>
                      </a:r>
                    </a:p>
                  </a:txBody>
                  <a:tcPr>
                    <a:solidFill>
                      <a:srgbClr val="FFF3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2.9%</a:t>
                      </a:r>
                    </a:p>
                  </a:txBody>
                  <a:tcPr>
                    <a:solidFill>
                      <a:srgbClr val="FFF3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2.7%</a:t>
                      </a:r>
                    </a:p>
                  </a:txBody>
                  <a:tcPr>
                    <a:solidFill>
                      <a:srgbClr val="FFF0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3.6%</a:t>
                      </a:r>
                    </a:p>
                  </a:txBody>
                  <a:tcPr>
                    <a:solidFill>
                      <a:srgbClr val="FFF3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54.2%</a:t>
                      </a:r>
                    </a:p>
                  </a:txBody>
                  <a:tcPr/>
                </a:tc>
              </a:tr>
              <a:tr h="314325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MOJU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2.2%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6.7%</a:t>
                      </a:r>
                    </a:p>
                  </a:txBody>
                  <a:tcPr>
                    <a:solidFill>
                      <a:srgbClr val="FFE9E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6.1%</a:t>
                      </a:r>
                    </a:p>
                  </a:txBody>
                  <a:tcPr>
                    <a:solidFill>
                      <a:srgbClr val="FFEBE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100.0%</a:t>
                      </a:r>
                    </a:p>
                  </a:txBody>
                  <a:tcPr/>
                </a:tc>
              </a:tr>
              <a:tr h="314325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Vita Coco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0.4%</a:t>
                      </a:r>
                    </a:p>
                  </a:txBody>
                  <a:tcPr>
                    <a:solidFill>
                      <a:srgbClr val="FFFD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2.2%</a:t>
                      </a:r>
                    </a:p>
                  </a:txBody>
                  <a:tcPr>
                    <a:solidFill>
                      <a:srgbClr val="FFF6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6.0%</a:t>
                      </a:r>
                    </a:p>
                  </a:txBody>
                  <a:tcPr>
                    <a:solidFill>
                      <a:srgbClr val="FFDE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3.2%</a:t>
                      </a:r>
                    </a:p>
                  </a:txBody>
                  <a:tcPr>
                    <a:solidFill>
                      <a:srgbClr val="FFF4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30.3%</a:t>
                      </a:r>
                    </a:p>
                  </a:txBody>
                  <a:tcPr/>
                </a:tc>
              </a:tr>
              <a:tr h="314325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Plenish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1.3%</a:t>
                      </a:r>
                    </a:p>
                  </a:txBody>
                  <a:tcPr>
                    <a:solidFill>
                      <a:srgbClr val="FFFB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3.2%</a:t>
                      </a:r>
                    </a:p>
                  </a:txBody>
                  <a:tcPr>
                    <a:solidFill>
                      <a:srgbClr val="FFF2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4.0%</a:t>
                      </a:r>
                    </a:p>
                  </a:txBody>
                  <a:tcPr>
                    <a:solidFill>
                      <a:srgbClr val="FFE9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100.0%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6400800"/>
            <a:ext cx="73152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800">
                <a:solidFill>
                  <a:srgbClr val="2C3E50"/>
                </a:solidFill>
                <a:latin typeface="Aptos"/>
              </a:defRPr>
            </a:pPr>
            <a:r>
              <a:t>Source: Fruity Line store visit data</a:t>
            </a:r>
          </a:p>
        </p:txBody>
      </p:sp>
      <p:pic>
        <p:nvPicPr>
          <p:cNvPr id="6" name="Picture 5" descr="fruity_line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6263640"/>
            <a:ext cx="914400" cy="2385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430000" y="644652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800">
                <a:solidFill>
                  <a:srgbClr val="2C3E50"/>
                </a:solidFill>
                <a:latin typeface="Aptos"/>
              </a:defRPr>
            </a:pPr>
            <a: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800" b="1">
                <a:solidFill>
                  <a:srgbClr val="C00000"/>
                </a:solidFill>
                <a:latin typeface="Aptos"/>
              </a:defRPr>
            </a:pPr>
            <a:r>
              <a:t>Retailer Sizing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4320" y="1005840"/>
          <a:ext cx="50292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300"/>
                <a:gridCol w="1257300"/>
                <a:gridCol w="1257300"/>
                <a:gridCol w="1257300"/>
              </a:tblGrid>
              <a:tr h="571500">
                <a:tc>
                  <a:txBody>
                    <a:bodyPr/>
                    <a:lstStyle/>
                    <a:p>
                      <a:pPr>
                        <a:defRPr sz="1100" b="1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Retailer</a:t>
                      </a:r>
                    </a:p>
                  </a:txBody>
                  <a:tcPr>
                    <a:solidFill>
                      <a:srgbClr val="D5E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 b="1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Store Format</a:t>
                      </a:r>
                    </a:p>
                  </a:txBody>
                  <a:tcPr>
                    <a:solidFill>
                      <a:srgbClr val="D5E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 b="1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Avg SKU Count</a:t>
                      </a:r>
                    </a:p>
                  </a:txBody>
                  <a:tcPr>
                    <a:solidFill>
                      <a:srgbClr val="D5E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 b="1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Avg Facings</a:t>
                      </a:r>
                    </a:p>
                  </a:txBody>
                  <a:tcPr>
                    <a:solidFill>
                      <a:srgbClr val="D5EFCC"/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Aldi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108</a:t>
                      </a:r>
                    </a:p>
                  </a:txBody>
                  <a:tcPr/>
                </a:tc>
              </a:tr>
              <a:tr h="571500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Lidl</a:t>
                      </a:r>
                    </a:p>
                  </a:txBody>
                  <a:tcPr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Unknown</a:t>
                      </a:r>
                    </a:p>
                  </a:txBody>
                  <a:tcPr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28</a:t>
                      </a:r>
                    </a:p>
                  </a:txBody>
                  <a:tcPr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150</a:t>
                      </a:r>
                    </a:p>
                  </a:txBody>
                  <a:tcPr>
                    <a:solidFill>
                      <a:srgbClr val="ECF0F1"/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M&amp;S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160</a:t>
                      </a:r>
                    </a:p>
                  </a:txBody>
                  <a:tcPr/>
                </a:tc>
              </a:tr>
              <a:tr h="571500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Sainsbury's</a:t>
                      </a:r>
                    </a:p>
                  </a:txBody>
                  <a:tcPr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Unknown</a:t>
                      </a:r>
                    </a:p>
                  </a:txBody>
                  <a:tcPr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92</a:t>
                      </a:r>
                    </a:p>
                  </a:txBody>
                  <a:tcPr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239</a:t>
                      </a:r>
                    </a:p>
                  </a:txBody>
                  <a:tcPr>
                    <a:solidFill>
                      <a:srgbClr val="ECF0F1"/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Tesco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313</a:t>
                      </a:r>
                    </a:p>
                  </a:txBody>
                  <a:tcPr/>
                </a:tc>
              </a:tr>
              <a:tr h="571500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Tesco Express</a:t>
                      </a:r>
                    </a:p>
                  </a:txBody>
                  <a:tcPr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Unknown</a:t>
                      </a:r>
                    </a:p>
                  </a:txBody>
                  <a:tcPr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60</a:t>
                      </a:r>
                    </a:p>
                  </a:txBody>
                  <a:tcPr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149</a:t>
                      </a:r>
                    </a:p>
                  </a:txBody>
                  <a:tcPr>
                    <a:solidFill>
                      <a:srgbClr val="ECF0F1"/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Waitrose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>
                          <a:solidFill>
                            <a:srgbClr val="2C3E50"/>
                          </a:solidFill>
                          <a:latin typeface="Aptos"/>
                        </a:defRPr>
                      </a:pPr>
                      <a:r>
                        <a:t>247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5669280" y="1005840"/>
          <a:ext cx="5943600" cy="45720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6400800"/>
            <a:ext cx="73152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800">
                <a:solidFill>
                  <a:srgbClr val="2C3E50"/>
                </a:solidFill>
                <a:latin typeface="Aptos"/>
              </a:defRPr>
            </a:pPr>
            <a:r>
              <a:t>Source: Fruity Line store visit data</a:t>
            </a:r>
          </a:p>
        </p:txBody>
      </p:sp>
      <p:pic>
        <p:nvPicPr>
          <p:cNvPr id="7" name="Picture 6" descr="fruity_line_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6263640"/>
            <a:ext cx="914400" cy="2385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430000" y="644652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800">
                <a:solidFill>
                  <a:srgbClr val="2C3E50"/>
                </a:solidFill>
                <a:latin typeface="Aptos"/>
              </a:defRPr>
            </a:pPr>
            <a: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800" b="1">
                <a:solidFill>
                  <a:srgbClr val="C00000"/>
                </a:solidFill>
                <a:latin typeface="Aptos"/>
              </a:defRPr>
            </a:pPr>
            <a:r>
              <a:t>Aldi Deep Dive</a:t>
            </a:r>
          </a:p>
        </p:txBody>
      </p:sp>
      <p:graphicFrame>
        <p:nvGraphicFramePr>
          <p:cNvPr id="4" name="Chart 3"/>
          <p:cNvGraphicFramePr>
            <a:graphicFrameLocks noGrp="1"/>
          </p:cNvGraphicFramePr>
          <p:nvPr/>
        </p:nvGraphicFramePr>
        <p:xfrm>
          <a:off x="365760" y="1005840"/>
          <a:ext cx="5303520" cy="246888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126480" y="1005840"/>
          <a:ext cx="5303520" cy="2468880"/>
        </p:xfrm>
        <a:graphic>
          <a:graphicData uri="http://schemas.openxmlformats.org/drawingml/2006/chart">
            <c:chart xmlns:c="http://schemas.openxmlformats.org/drawingml/2006/chart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65760" y="3566160"/>
            <a:ext cx="5303520" cy="246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 i="1">
                <a:solidFill>
                  <a:srgbClr val="2C3E50"/>
                </a:solidFill>
                <a:latin typeface="Aptos"/>
              </a:defRPr>
            </a:pPr>
            <a:r>
              <a:t>Insufficient data for: % Cold Pressed vs Other</a:t>
            </a:r>
          </a:p>
        </p:txBody>
      </p:sp>
      <p:graphicFrame>
        <p:nvGraphicFramePr>
          <p:cNvPr id="7" name="Chart 6"/>
          <p:cNvGraphicFramePr>
            <a:graphicFrameLocks noGrp="1"/>
          </p:cNvGraphicFramePr>
          <p:nvPr/>
        </p:nvGraphicFramePr>
        <p:xfrm>
          <a:off x="6126480" y="3566160"/>
          <a:ext cx="5303520" cy="2468880"/>
        </p:xfrm>
        <a:graphic>
          <a:graphicData uri="http://schemas.openxmlformats.org/drawingml/2006/chart">
            <c:chart xmlns:c="http://schemas.openxmlformats.org/drawingml/2006/chart" r:id="rId4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57200" y="6400800"/>
            <a:ext cx="73152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800">
                <a:solidFill>
                  <a:srgbClr val="2C3E50"/>
                </a:solidFill>
                <a:latin typeface="Aptos"/>
              </a:defRPr>
            </a:pPr>
            <a:r>
              <a:t>Source: Fruity Line store visit data</a:t>
            </a:r>
          </a:p>
        </p:txBody>
      </p:sp>
      <p:pic>
        <p:nvPicPr>
          <p:cNvPr id="9" name="Picture 8" descr="fruity_line_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00" y="6263640"/>
            <a:ext cx="914400" cy="2385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430000" y="644652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800">
                <a:solidFill>
                  <a:srgbClr val="2C3E50"/>
                </a:solidFill>
                <a:latin typeface="Aptos"/>
              </a:defRPr>
            </a:pPr>
            <a: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800" b="1">
                <a:solidFill>
                  <a:srgbClr val="C00000"/>
                </a:solidFill>
                <a:latin typeface="Aptos"/>
              </a:defRPr>
            </a:pPr>
            <a:r>
              <a:t>Lidl Deep Dive</a:t>
            </a:r>
          </a:p>
        </p:txBody>
      </p:sp>
      <p:graphicFrame>
        <p:nvGraphicFramePr>
          <p:cNvPr id="4" name="Chart 3"/>
          <p:cNvGraphicFramePr>
            <a:graphicFrameLocks noGrp="1"/>
          </p:cNvGraphicFramePr>
          <p:nvPr/>
        </p:nvGraphicFramePr>
        <p:xfrm>
          <a:off x="365760" y="1005840"/>
          <a:ext cx="5303520" cy="246888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126480" y="1005840"/>
          <a:ext cx="5303520" cy="2468880"/>
        </p:xfrm>
        <a:graphic>
          <a:graphicData uri="http://schemas.openxmlformats.org/drawingml/2006/chart">
            <c:chart xmlns:c="http://schemas.openxmlformats.org/drawingml/2006/chart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65760" y="3566160"/>
            <a:ext cx="5303520" cy="246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 i="1">
                <a:solidFill>
                  <a:srgbClr val="2C3E50"/>
                </a:solidFill>
                <a:latin typeface="Aptos"/>
              </a:defRPr>
            </a:pPr>
            <a:r>
              <a:t>Insufficient data for: % Cold Pressed vs Other</a:t>
            </a:r>
          </a:p>
        </p:txBody>
      </p:sp>
      <p:graphicFrame>
        <p:nvGraphicFramePr>
          <p:cNvPr id="7" name="Chart 6"/>
          <p:cNvGraphicFramePr>
            <a:graphicFrameLocks noGrp="1"/>
          </p:cNvGraphicFramePr>
          <p:nvPr/>
        </p:nvGraphicFramePr>
        <p:xfrm>
          <a:off x="6126480" y="3566160"/>
          <a:ext cx="5303520" cy="2468880"/>
        </p:xfrm>
        <a:graphic>
          <a:graphicData uri="http://schemas.openxmlformats.org/drawingml/2006/chart">
            <c:chart xmlns:c="http://schemas.openxmlformats.org/drawingml/2006/chart" r:id="rId4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57200" y="6400800"/>
            <a:ext cx="73152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800">
                <a:solidFill>
                  <a:srgbClr val="2C3E50"/>
                </a:solidFill>
                <a:latin typeface="Aptos"/>
              </a:defRPr>
            </a:pPr>
            <a:r>
              <a:t>Source: Fruity Line store visit data</a:t>
            </a:r>
          </a:p>
        </p:txBody>
      </p:sp>
      <p:pic>
        <p:nvPicPr>
          <p:cNvPr id="9" name="Picture 8" descr="fruity_line_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00" y="6263640"/>
            <a:ext cx="914400" cy="2385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430000" y="644652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800">
                <a:solidFill>
                  <a:srgbClr val="2C3E50"/>
                </a:solidFill>
                <a:latin typeface="Aptos"/>
              </a:defRPr>
            </a:pPr>
            <a: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800" b="1">
                <a:solidFill>
                  <a:srgbClr val="C00000"/>
                </a:solidFill>
                <a:latin typeface="Aptos"/>
              </a:defRPr>
            </a:pPr>
            <a:r>
              <a:t>M&amp;S Deep Dive</a:t>
            </a:r>
          </a:p>
        </p:txBody>
      </p:sp>
      <p:graphicFrame>
        <p:nvGraphicFramePr>
          <p:cNvPr id="4" name="Chart 3"/>
          <p:cNvGraphicFramePr>
            <a:graphicFrameLocks noGrp="1"/>
          </p:cNvGraphicFramePr>
          <p:nvPr/>
        </p:nvGraphicFramePr>
        <p:xfrm>
          <a:off x="365760" y="1005840"/>
          <a:ext cx="5303520" cy="246888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126480" y="1005840"/>
          <a:ext cx="5303520" cy="2468880"/>
        </p:xfrm>
        <a:graphic>
          <a:graphicData uri="http://schemas.openxmlformats.org/drawingml/2006/chart">
            <c:chart xmlns:c="http://schemas.openxmlformats.org/drawingml/2006/chart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65760" y="3566160"/>
            <a:ext cx="5303520" cy="246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 i="1">
                <a:solidFill>
                  <a:srgbClr val="2C3E50"/>
                </a:solidFill>
                <a:latin typeface="Aptos"/>
              </a:defRPr>
            </a:pPr>
            <a:r>
              <a:t>Insufficient data for: % Cold Pressed vs Other</a:t>
            </a:r>
          </a:p>
        </p:txBody>
      </p:sp>
      <p:graphicFrame>
        <p:nvGraphicFramePr>
          <p:cNvPr id="7" name="Chart 6"/>
          <p:cNvGraphicFramePr>
            <a:graphicFrameLocks noGrp="1"/>
          </p:cNvGraphicFramePr>
          <p:nvPr/>
        </p:nvGraphicFramePr>
        <p:xfrm>
          <a:off x="6126480" y="3566160"/>
          <a:ext cx="5303520" cy="2468880"/>
        </p:xfrm>
        <a:graphic>
          <a:graphicData uri="http://schemas.openxmlformats.org/drawingml/2006/chart">
            <c:chart xmlns:c="http://schemas.openxmlformats.org/drawingml/2006/chart" r:id="rId4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57200" y="6400800"/>
            <a:ext cx="73152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800">
                <a:solidFill>
                  <a:srgbClr val="2C3E50"/>
                </a:solidFill>
                <a:latin typeface="Aptos"/>
              </a:defRPr>
            </a:pPr>
            <a:r>
              <a:t>Source: Fruity Line store visit data</a:t>
            </a:r>
          </a:p>
        </p:txBody>
      </p:sp>
      <p:pic>
        <p:nvPicPr>
          <p:cNvPr id="9" name="Picture 8" descr="fruity_line_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00" y="6263640"/>
            <a:ext cx="914400" cy="2385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430000" y="644652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800">
                <a:solidFill>
                  <a:srgbClr val="2C3E50"/>
                </a:solidFill>
                <a:latin typeface="Aptos"/>
              </a:defRPr>
            </a:pPr>
            <a: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800" b="1">
                <a:solidFill>
                  <a:srgbClr val="C00000"/>
                </a:solidFill>
                <a:latin typeface="Aptos"/>
              </a:defRPr>
            </a:pPr>
            <a:r>
              <a:t>Sainsbury's Deep Dive</a:t>
            </a:r>
          </a:p>
        </p:txBody>
      </p:sp>
      <p:graphicFrame>
        <p:nvGraphicFramePr>
          <p:cNvPr id="4" name="Chart 3"/>
          <p:cNvGraphicFramePr>
            <a:graphicFrameLocks noGrp="1"/>
          </p:cNvGraphicFramePr>
          <p:nvPr/>
        </p:nvGraphicFramePr>
        <p:xfrm>
          <a:off x="365760" y="1005840"/>
          <a:ext cx="5303520" cy="246888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126480" y="1005840"/>
          <a:ext cx="5303520" cy="2468880"/>
        </p:xfrm>
        <a:graphic>
          <a:graphicData uri="http://schemas.openxmlformats.org/drawingml/2006/chart">
            <c:chart xmlns:c="http://schemas.openxmlformats.org/drawingml/2006/chart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65760" y="3566160"/>
            <a:ext cx="5303520" cy="246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 i="1">
                <a:solidFill>
                  <a:srgbClr val="2C3E50"/>
                </a:solidFill>
                <a:latin typeface="Aptos"/>
              </a:defRPr>
            </a:pPr>
            <a:r>
              <a:t>Insufficient data for: % Cold Pressed vs Other</a:t>
            </a:r>
          </a:p>
        </p:txBody>
      </p:sp>
      <p:graphicFrame>
        <p:nvGraphicFramePr>
          <p:cNvPr id="7" name="Chart 6"/>
          <p:cNvGraphicFramePr>
            <a:graphicFrameLocks noGrp="1"/>
          </p:cNvGraphicFramePr>
          <p:nvPr/>
        </p:nvGraphicFramePr>
        <p:xfrm>
          <a:off x="6126480" y="3566160"/>
          <a:ext cx="5303520" cy="2468880"/>
        </p:xfrm>
        <a:graphic>
          <a:graphicData uri="http://schemas.openxmlformats.org/drawingml/2006/chart">
            <c:chart xmlns:c="http://schemas.openxmlformats.org/drawingml/2006/chart" r:id="rId4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57200" y="6400800"/>
            <a:ext cx="73152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800">
                <a:solidFill>
                  <a:srgbClr val="2C3E50"/>
                </a:solidFill>
                <a:latin typeface="Aptos"/>
              </a:defRPr>
            </a:pPr>
            <a:r>
              <a:t>Source: Fruity Line store visit data</a:t>
            </a:r>
          </a:p>
        </p:txBody>
      </p:sp>
      <p:pic>
        <p:nvPicPr>
          <p:cNvPr id="9" name="Picture 8" descr="fruity_line_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00" y="6263640"/>
            <a:ext cx="914400" cy="2385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430000" y="644652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800">
                <a:solidFill>
                  <a:srgbClr val="2C3E50"/>
                </a:solidFill>
                <a:latin typeface="Aptos"/>
              </a:defRPr>
            </a:pPr>
            <a: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800" b="1">
                <a:solidFill>
                  <a:srgbClr val="C00000"/>
                </a:solidFill>
                <a:latin typeface="Aptos"/>
              </a:defRPr>
            </a:pPr>
            <a:r>
              <a:t>Tesco Deep Dive</a:t>
            </a:r>
          </a:p>
        </p:txBody>
      </p:sp>
      <p:graphicFrame>
        <p:nvGraphicFramePr>
          <p:cNvPr id="4" name="Chart 3"/>
          <p:cNvGraphicFramePr>
            <a:graphicFrameLocks noGrp="1"/>
          </p:cNvGraphicFramePr>
          <p:nvPr/>
        </p:nvGraphicFramePr>
        <p:xfrm>
          <a:off x="365760" y="1005840"/>
          <a:ext cx="5303520" cy="246888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126480" y="1005840"/>
          <a:ext cx="5303520" cy="2468880"/>
        </p:xfrm>
        <a:graphic>
          <a:graphicData uri="http://schemas.openxmlformats.org/drawingml/2006/chart">
            <c:chart xmlns:c="http://schemas.openxmlformats.org/drawingml/2006/chart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65760" y="3566160"/>
            <a:ext cx="5303520" cy="246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 i="1">
                <a:solidFill>
                  <a:srgbClr val="2C3E50"/>
                </a:solidFill>
                <a:latin typeface="Aptos"/>
              </a:defRPr>
            </a:pPr>
            <a:r>
              <a:t>Insufficient data for: % Cold Pressed vs Other</a:t>
            </a:r>
          </a:p>
        </p:txBody>
      </p:sp>
      <p:graphicFrame>
        <p:nvGraphicFramePr>
          <p:cNvPr id="7" name="Chart 6"/>
          <p:cNvGraphicFramePr>
            <a:graphicFrameLocks noGrp="1"/>
          </p:cNvGraphicFramePr>
          <p:nvPr/>
        </p:nvGraphicFramePr>
        <p:xfrm>
          <a:off x="6126480" y="3566160"/>
          <a:ext cx="5303520" cy="2468880"/>
        </p:xfrm>
        <a:graphic>
          <a:graphicData uri="http://schemas.openxmlformats.org/drawingml/2006/chart">
            <c:chart xmlns:c="http://schemas.openxmlformats.org/drawingml/2006/chart" r:id="rId4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57200" y="6400800"/>
            <a:ext cx="73152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800">
                <a:solidFill>
                  <a:srgbClr val="2C3E50"/>
                </a:solidFill>
                <a:latin typeface="Aptos"/>
              </a:defRPr>
            </a:pPr>
            <a:r>
              <a:t>Source: Fruity Line store visit data</a:t>
            </a:r>
          </a:p>
        </p:txBody>
      </p:sp>
      <p:pic>
        <p:nvPicPr>
          <p:cNvPr id="9" name="Picture 8" descr="fruity_line_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00" y="6263640"/>
            <a:ext cx="914400" cy="2385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430000" y="644652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800">
                <a:solidFill>
                  <a:srgbClr val="2C3E50"/>
                </a:solidFill>
                <a:latin typeface="Aptos"/>
              </a:defRPr>
            </a:pPr>
            <a: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800" b="1">
                <a:solidFill>
                  <a:srgbClr val="C00000"/>
                </a:solidFill>
                <a:latin typeface="Aptos"/>
              </a:defRPr>
            </a:pPr>
            <a:r>
              <a:t>Tesco Express Deep Dive</a:t>
            </a:r>
          </a:p>
        </p:txBody>
      </p:sp>
      <p:graphicFrame>
        <p:nvGraphicFramePr>
          <p:cNvPr id="4" name="Chart 3"/>
          <p:cNvGraphicFramePr>
            <a:graphicFrameLocks noGrp="1"/>
          </p:cNvGraphicFramePr>
          <p:nvPr/>
        </p:nvGraphicFramePr>
        <p:xfrm>
          <a:off x="365760" y="1005840"/>
          <a:ext cx="5303520" cy="246888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6126480" y="1005840"/>
          <a:ext cx="5303520" cy="2468880"/>
        </p:xfrm>
        <a:graphic>
          <a:graphicData uri="http://schemas.openxmlformats.org/drawingml/2006/chart">
            <c:chart xmlns:c="http://schemas.openxmlformats.org/drawingml/2006/chart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65760" y="3566160"/>
            <a:ext cx="5303520" cy="246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 i="1">
                <a:solidFill>
                  <a:srgbClr val="2C3E50"/>
                </a:solidFill>
                <a:latin typeface="Aptos"/>
              </a:defRPr>
            </a:pPr>
            <a:r>
              <a:t>Insufficient data for: % Cold Pressed vs Other</a:t>
            </a:r>
          </a:p>
        </p:txBody>
      </p:sp>
      <p:graphicFrame>
        <p:nvGraphicFramePr>
          <p:cNvPr id="7" name="Chart 6"/>
          <p:cNvGraphicFramePr>
            <a:graphicFrameLocks noGrp="1"/>
          </p:cNvGraphicFramePr>
          <p:nvPr/>
        </p:nvGraphicFramePr>
        <p:xfrm>
          <a:off x="6126480" y="3566160"/>
          <a:ext cx="5303520" cy="2468880"/>
        </p:xfrm>
        <a:graphic>
          <a:graphicData uri="http://schemas.openxmlformats.org/drawingml/2006/chart">
            <c:chart xmlns:c="http://schemas.openxmlformats.org/drawingml/2006/chart" r:id="rId4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57200" y="6400800"/>
            <a:ext cx="731520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800">
                <a:solidFill>
                  <a:srgbClr val="2C3E50"/>
                </a:solidFill>
                <a:latin typeface="Aptos"/>
              </a:defRPr>
            </a:pPr>
            <a:r>
              <a:t>Source: Fruity Line store visit data</a:t>
            </a:r>
          </a:p>
        </p:txBody>
      </p:sp>
      <p:pic>
        <p:nvPicPr>
          <p:cNvPr id="9" name="Picture 8" descr="fruity_line_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00" y="6263640"/>
            <a:ext cx="914400" cy="2385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430000" y="6446520"/>
            <a:ext cx="54864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800">
                <a:solidFill>
                  <a:srgbClr val="2C3E50"/>
                </a:solidFill>
                <a:latin typeface="Aptos"/>
              </a:defRPr>
            </a:pPr>
            <a:r>
              <a:t>9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8224&quot;&gt;&lt;version val=&quot;35796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/%m&lt;/m_strFormatTime&gt;&lt;m_yearfmt&gt;&lt;begin val=&quot;0&quot;/&gt;&lt;end val=&quot;0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4&lt;/m_strFormatTime&gt;&lt;m_yearfmt&gt;&lt;begin val=&quot;0&quot;/&gt;&lt;end val=&quot;4&quot;/&gt;&lt;/m_yearfmt&gt;&lt;/m_precDefaultWeek&gt;&lt;m_precDefaultMonth&gt;&lt;m_bNumberIsYear val=&quot;0&quot;/&gt;&lt;m_strFormatTime&gt;%1&lt;/m_strFormatTime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8&quot;&gt;&lt;elem m_fUsage=&quot;2.21837769900000036927E+00&quot;&gt;&lt;m_msothmcolidx val=&quot;0&quot;/&gt;&lt;m_rgb r=&quot;A4&quot; g=&quot;D4&quot; b=&quot;8E&quot;/&gt;&lt;/elem&gt;&lt;elem m_fUsage=&quot;2.15418658283290032074E+00&quot;&gt;&lt;m_msothmcolidx val=&quot;0&quot;/&gt;&lt;m_rgb r=&quot;FC&quot; g=&quot;CE&quot; b=&quot;A5&quot;/&gt;&lt;/elem&gt;&lt;elem m_fUsage=&quot;1.73377844010000026209E+00&quot;&gt;&lt;m_msothmcolidx val=&quot;0&quot;/&gt;&lt;m_rgb r=&quot;C2&quot; g=&quot;E2&quot; b=&quot;B4&quot;/&gt;&lt;/elem&gt;&lt;elem m_fUsage=&quot;1.00973789999999996603E+00&quot;&gt;&lt;m_msothmcolidx val=&quot;0&quot;/&gt;&lt;m_rgb r=&quot;E1&quot; g=&quot;F1&quot; b=&quot;D9&quot;/&gt;&lt;/elem&gt;&lt;elem m_fUsage=&quot;3.13810596090000171188E-01&quot;&gt;&lt;m_msothmcolidx val=&quot;0&quot;/&gt;&lt;m_rgb r=&quot;FC&quot; g=&quot;D0&quot; b=&quot;AF&quot;/&gt;&lt;/elem&gt;&lt;elem m_fUsage=&quot;2.82429536481000165171E-01&quot;&gt;&lt;m_msothmcolidx val=&quot;0&quot;/&gt;&lt;m_rgb r=&quot;FE&quot; g=&quot;E6&quot; b=&quot;D7&quot;/&gt;&lt;/elem&gt;&lt;elem m_fUsage=&quot;2.28767924549610118801E-01&quot;&gt;&lt;m_msothmcolidx val=&quot;0&quot;/&gt;&lt;m_rgb r=&quot;FC&quot; g=&quot;C4&quot; b=&quot;91&quot;/&gt;&lt;/elem&gt;&lt;elem m_fUsage=&quot;2.05891132094649098594E-01&quot;&gt;&lt;m_msothmcolidx val=&quot;0&quot;/&gt;&lt;m_rgb r=&quot;FB&quot; g=&quot;BA&quot; b=&quot;76&quot;/&gt;&lt;/elem&gt;&lt;/m_vecMRU&gt;&lt;/m_mruColor&gt;&lt;m_eweekdayFirstOfWeek val=&quot;2&quot;/&gt;&lt;m_eweekdayFirstOfWorkweek val=&quot;2&quot;/&gt;&lt;m_eweekdayFirstOfWeekend val=&quot;7&quot;/&gt;&lt;/CPresentation&gt;&lt;/root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asis template Fruity Line corporate 2020">
  <a:themeElements>
    <a:clrScheme name="FRUITY LINE CORPORATE">
      <a:dk1>
        <a:sysClr val="windowText" lastClr="000000"/>
      </a:dk1>
      <a:lt1>
        <a:sysClr val="window" lastClr="FFFFFF"/>
      </a:lt1>
      <a:dk2>
        <a:srgbClr val="0C0C0C"/>
      </a:dk2>
      <a:lt2>
        <a:srgbClr val="F2F2F2"/>
      </a:lt2>
      <a:accent1>
        <a:srgbClr val="F48179"/>
      </a:accent1>
      <a:accent2>
        <a:srgbClr val="F6A320"/>
      </a:accent2>
      <a:accent3>
        <a:srgbClr val="68B445"/>
      </a:accent3>
      <a:accent4>
        <a:srgbClr val="DA1F56"/>
      </a:accent4>
      <a:accent5>
        <a:srgbClr val="F7DE4D"/>
      </a:accent5>
      <a:accent6>
        <a:srgbClr val="1DB899"/>
      </a:accent6>
      <a:hlink>
        <a:srgbClr val="7F7F7F"/>
      </a:hlink>
      <a:folHlink>
        <a:srgbClr val="A5A5A5"/>
      </a:folHlink>
    </a:clrScheme>
    <a:fontScheme name="Kantoor - klassiek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 template Fruity Line corporate 2020.pptx [Alleen-lezen]" id="{D71DE892-2F24-4FD2-8784-DFEAC79F4A3D}" vid="{364BC8DC-70BE-4939-8BEF-8FCAFEA1BD32}"/>
    </a:ext>
  </a:extLst>
</a:theme>
</file>

<file path=ppt/theme/theme2.xml><?xml version="1.0" encoding="utf-8"?>
<a:theme xmlns:a="http://schemas.openxmlformats.org/drawingml/2006/main" name="Foto slides">
  <a:themeElements>
    <a:clrScheme name="FRUITY LINE CORPORATE">
      <a:dk1>
        <a:sysClr val="windowText" lastClr="000000"/>
      </a:dk1>
      <a:lt1>
        <a:sysClr val="window" lastClr="FFFFFF"/>
      </a:lt1>
      <a:dk2>
        <a:srgbClr val="0C0C0C"/>
      </a:dk2>
      <a:lt2>
        <a:srgbClr val="F2F2F2"/>
      </a:lt2>
      <a:accent1>
        <a:srgbClr val="F48179"/>
      </a:accent1>
      <a:accent2>
        <a:srgbClr val="F6A320"/>
      </a:accent2>
      <a:accent3>
        <a:srgbClr val="68B445"/>
      </a:accent3>
      <a:accent4>
        <a:srgbClr val="DA1F56"/>
      </a:accent4>
      <a:accent5>
        <a:srgbClr val="F7DE4D"/>
      </a:accent5>
      <a:accent6>
        <a:srgbClr val="1DB899"/>
      </a:accent6>
      <a:hlink>
        <a:srgbClr val="7F7F7F"/>
      </a:hlink>
      <a:folHlink>
        <a:srgbClr val="A5A5A5"/>
      </a:folHlink>
    </a:clrScheme>
    <a:fontScheme name="Kantoor - klassiek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 template Fruity Line corporate 2020.pptx [Alleen-lezen]" id="{D71DE892-2F24-4FD2-8784-DFEAC79F4A3D}" vid="{186A66C8-780C-473E-B6C8-1E28096F547E}"/>
    </a:ext>
  </a:extLst>
</a:theme>
</file>

<file path=ppt/theme/theme3.xml><?xml version="1.0" encoding="utf-8"?>
<a:theme xmlns:a="http://schemas.openxmlformats.org/drawingml/2006/main" name="Voorpagina's">
  <a:themeElements>
    <a:clrScheme name="FRUITY LINE CORPORATE">
      <a:dk1>
        <a:sysClr val="windowText" lastClr="000000"/>
      </a:dk1>
      <a:lt1>
        <a:sysClr val="window" lastClr="FFFFFF"/>
      </a:lt1>
      <a:dk2>
        <a:srgbClr val="0C0C0C"/>
      </a:dk2>
      <a:lt2>
        <a:srgbClr val="F2F2F2"/>
      </a:lt2>
      <a:accent1>
        <a:srgbClr val="F48179"/>
      </a:accent1>
      <a:accent2>
        <a:srgbClr val="F6A320"/>
      </a:accent2>
      <a:accent3>
        <a:srgbClr val="68B445"/>
      </a:accent3>
      <a:accent4>
        <a:srgbClr val="DA1F56"/>
      </a:accent4>
      <a:accent5>
        <a:srgbClr val="F7DE4D"/>
      </a:accent5>
      <a:accent6>
        <a:srgbClr val="1DB899"/>
      </a:accent6>
      <a:hlink>
        <a:srgbClr val="7F7F7F"/>
      </a:hlink>
      <a:folHlink>
        <a:srgbClr val="A5A5A5"/>
      </a:folHlink>
    </a:clrScheme>
    <a:fontScheme name="Kantoor - klassiek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 template Fruity Line corporate 2020.pptx [Alleen-lezen]" id="{D71DE892-2F24-4FD2-8784-DFEAC79F4A3D}" vid="{37D09483-552F-4F1D-A4D5-74EB69A1930B}"/>
    </a:ext>
  </a:extLst>
</a:theme>
</file>

<file path=ppt/theme/theme4.xml><?xml version="1.0" encoding="utf-8"?>
<a:theme xmlns:a="http://schemas.openxmlformats.org/drawingml/2006/main" name="Afsluiting">
  <a:themeElements>
    <a:clrScheme name="FRUITY LINE CORPORATE">
      <a:dk1>
        <a:sysClr val="windowText" lastClr="000000"/>
      </a:dk1>
      <a:lt1>
        <a:sysClr val="window" lastClr="FFFFFF"/>
      </a:lt1>
      <a:dk2>
        <a:srgbClr val="0C0C0C"/>
      </a:dk2>
      <a:lt2>
        <a:srgbClr val="F2F2F2"/>
      </a:lt2>
      <a:accent1>
        <a:srgbClr val="F48179"/>
      </a:accent1>
      <a:accent2>
        <a:srgbClr val="F6A320"/>
      </a:accent2>
      <a:accent3>
        <a:srgbClr val="68B445"/>
      </a:accent3>
      <a:accent4>
        <a:srgbClr val="DA1F56"/>
      </a:accent4>
      <a:accent5>
        <a:srgbClr val="F7DE4D"/>
      </a:accent5>
      <a:accent6>
        <a:srgbClr val="1DB899"/>
      </a:accent6>
      <a:hlink>
        <a:srgbClr val="7F7F7F"/>
      </a:hlink>
      <a:folHlink>
        <a:srgbClr val="A5A5A5"/>
      </a:folHlink>
    </a:clrScheme>
    <a:fontScheme name="Kantoor - klassiek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 template Fruity Line corporate 2020.pptx [Alleen-lezen]" id="{D71DE892-2F24-4FD2-8784-DFEAC79F4A3D}" vid="{70313597-4477-47A7-830A-20C84B351A71}"/>
    </a:ext>
  </a:extLst>
</a:theme>
</file>

<file path=ppt/theme/theme5.xml><?xml version="1.0" encoding="utf-8"?>
<a:theme xmlns:a="http://schemas.openxmlformats.org/drawingml/2006/main" name="Kantoor ontwerp - leeg">
  <a:themeElements>
    <a:clrScheme name="FRUITY LINE CORPORATE">
      <a:dk1>
        <a:sysClr val="windowText" lastClr="000000"/>
      </a:dk1>
      <a:lt1>
        <a:sysClr val="window" lastClr="FFFFFF"/>
      </a:lt1>
      <a:dk2>
        <a:srgbClr val="0C0C0C"/>
      </a:dk2>
      <a:lt2>
        <a:srgbClr val="F2F2F2"/>
      </a:lt2>
      <a:accent1>
        <a:srgbClr val="F48179"/>
      </a:accent1>
      <a:accent2>
        <a:srgbClr val="F6A320"/>
      </a:accent2>
      <a:accent3>
        <a:srgbClr val="68B445"/>
      </a:accent3>
      <a:accent4>
        <a:srgbClr val="DA1F56"/>
      </a:accent4>
      <a:accent5>
        <a:srgbClr val="F7DE4D"/>
      </a:accent5>
      <a:accent6>
        <a:srgbClr val="1DB899"/>
      </a:accent6>
      <a:hlink>
        <a:srgbClr val="7F7F7F"/>
      </a:hlink>
      <a:folHlink>
        <a:srgbClr val="A5A5A5"/>
      </a:folHlink>
    </a:clrScheme>
    <a:fontScheme name="Kantoor - klassiek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 template Fruity Line corporate 2020.pptx [Alleen-lezen]" id="{D71DE892-2F24-4FD2-8784-DFEAC79F4A3D}" vid="{B602C7F3-7291-4132-A252-25ECDC854320}"/>
    </a:ext>
  </a:extLst>
</a:theme>
</file>

<file path=ppt/theme/theme6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06B9974F3DCD46BDCB9AA5CB05588E" ma:contentTypeVersion="7" ma:contentTypeDescription="Create a new document." ma:contentTypeScope="" ma:versionID="28d4166b5732aeeb5b564146e865773c">
  <xsd:schema xmlns:xsd="http://www.w3.org/2001/XMLSchema" xmlns:xs="http://www.w3.org/2001/XMLSchema" xmlns:p="http://schemas.microsoft.com/office/2006/metadata/properties" xmlns:ns3="9dc3c8b0-bed7-4d30-884c-af1dee4927a1" targetNamespace="http://schemas.microsoft.com/office/2006/metadata/properties" ma:root="true" ma:fieldsID="648512f9807ba49346585086507c9266" ns3:_="">
    <xsd:import namespace="9dc3c8b0-bed7-4d30-884c-af1dee4927a1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c3c8b0-bed7-4d30-884c-af1dee4927a1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dc3c8b0-bed7-4d30-884c-af1dee4927a1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49C5681-77E3-434F-A217-CBF28DE536A7}">
  <ds:schemaRefs>
    <ds:schemaRef ds:uri="9dc3c8b0-bed7-4d30-884c-af1dee4927a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5F0DE5D-5520-4F75-AA95-4420856F2450}">
  <ds:schemaRefs>
    <ds:schemaRef ds:uri="http://schemas.microsoft.com/office/2006/documentManagement/types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  <ds:schemaRef ds:uri="http://purl.org/dc/dcmitype/"/>
    <ds:schemaRef ds:uri="http://schemas.microsoft.com/office/infopath/2007/PartnerControls"/>
    <ds:schemaRef ds:uri="9dc3c8b0-bed7-4d30-884c-af1dee4927a1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FF4D0585-A747-4EA1-8F2B-D084C50EBE1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Basis template Fruity Line corporate 2020</Template>
  <TotalTime>2397</TotalTime>
  <Words>1811</Words>
  <Application>Microsoft Office PowerPoint</Application>
  <PresentationFormat>Widescreen</PresentationFormat>
  <Paragraphs>477</Paragraphs>
  <Slides>9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2" baseType="lpstr">
      <vt:lpstr>Apthos</vt:lpstr>
      <vt:lpstr>Aptos</vt:lpstr>
      <vt:lpstr>Arial</vt:lpstr>
      <vt:lpstr>Calibri</vt:lpstr>
      <vt:lpstr>HelveticaNeueLT Pro 57 Cn</vt:lpstr>
      <vt:lpstr>HelveticaNeueLT Pro 97 BlkCn</vt:lpstr>
      <vt:lpstr>Segoe UI</vt:lpstr>
      <vt:lpstr>Basis template Fruity Line corporate 2020</vt:lpstr>
      <vt:lpstr>Foto slides</vt:lpstr>
      <vt:lpstr>Voorpagina's</vt:lpstr>
      <vt:lpstr>Afsluiting</vt:lpstr>
      <vt:lpstr>Kantoor ontwerp - leeg</vt:lpstr>
      <vt:lpstr>think-cell Slide</vt:lpstr>
      <vt:lpstr>PowerPoint Presentation</vt:lpstr>
      <vt:lpstr>TABLE OF CONTENTS</vt:lpstr>
      <vt:lpstr>Fruity Line (FL) is the leading European producer of Ultra Fresh (UF) juices, smoothies, shots and functionals</vt:lpstr>
      <vt:lpstr>PowerPoint Presentation</vt:lpstr>
      <vt:lpstr>FL is developing the UF category through a focus on retail and a broad and innovative offering across products and formats</vt:lpstr>
      <vt:lpstr>Competition in chilled juices mainly comes from non-HPP players –  within HPP, FL faces only small to medium scale competitors</vt:lpstr>
      <vt:lpstr>FL’s growth is driven by transforming the Ultra Fresh category and international expansion</vt:lpstr>
      <vt:lpstr>Against this background, FL has defined 3 key strategic growth spearheads</vt:lpstr>
      <vt:lpstr>At established accounts, FL drives category transformation by moving UF from the chilled juice shelf to the fresh fruit &amp; veg department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HP</dc:creator>
  <cp:lastModifiedBy>Jurjen van der Werf</cp:lastModifiedBy>
  <cp:revision>10</cp:revision>
  <cp:lastPrinted>2025-08-19T19:30:46Z</cp:lastPrinted>
  <dcterms:created xsi:type="dcterms:W3CDTF">2020-09-21T08:03:02Z</dcterms:created>
  <dcterms:modified xsi:type="dcterms:W3CDTF">2026-02-17T17:44:59Z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0x010100A206B9974F3DCD46BDCB9AA5CB05588E</vt:lpwstr>
  </property>
  <property fmtid="{D5CDD505-2E9C-101B-9397-08002B2CF9AE}" pid="3" name="MediaServiceImageTags">
    <vt:lpwstr/>
  </property>
</Properties>
</file>